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0" r:id="rId4"/>
    <p:sldId id="258" r:id="rId5"/>
    <p:sldId id="298" r:id="rId6"/>
    <p:sldId id="299" r:id="rId7"/>
    <p:sldId id="300" r:id="rId8"/>
    <p:sldId id="301" r:id="rId9"/>
    <p:sldId id="302" r:id="rId10"/>
    <p:sldId id="303" r:id="rId11"/>
    <p:sldId id="323" r:id="rId12"/>
    <p:sldId id="259" r:id="rId13"/>
    <p:sldId id="283" r:id="rId14"/>
    <p:sldId id="284" r:id="rId15"/>
    <p:sldId id="285" r:id="rId16"/>
    <p:sldId id="286" r:id="rId17"/>
    <p:sldId id="287" r:id="rId18"/>
    <p:sldId id="288" r:id="rId19"/>
    <p:sldId id="289" r:id="rId20"/>
    <p:sldId id="290" r:id="rId21"/>
    <p:sldId id="260" r:id="rId22"/>
    <p:sldId id="261" r:id="rId23"/>
    <p:sldId id="262" r:id="rId24"/>
    <p:sldId id="263" r:id="rId25"/>
    <p:sldId id="291" r:id="rId26"/>
    <p:sldId id="292" r:id="rId27"/>
    <p:sldId id="293" r:id="rId28"/>
    <p:sldId id="294" r:id="rId29"/>
    <p:sldId id="295" r:id="rId30"/>
    <p:sldId id="296" r:id="rId31"/>
    <p:sldId id="322" r:id="rId32"/>
    <p:sldId id="264" r:id="rId33"/>
    <p:sldId id="277" r:id="rId34"/>
    <p:sldId id="278" r:id="rId35"/>
    <p:sldId id="279" r:id="rId36"/>
    <p:sldId id="280" r:id="rId37"/>
    <p:sldId id="281" r:id="rId38"/>
    <p:sldId id="282" r:id="rId39"/>
    <p:sldId id="265" r:id="rId40"/>
    <p:sldId id="266" r:id="rId41"/>
    <p:sldId id="267" r:id="rId42"/>
    <p:sldId id="268" r:id="rId43"/>
    <p:sldId id="324" r:id="rId44"/>
    <p:sldId id="325" r:id="rId45"/>
    <p:sldId id="326" r:id="rId46"/>
    <p:sldId id="327" r:id="rId47"/>
    <p:sldId id="328" r:id="rId48"/>
    <p:sldId id="329" r:id="rId49"/>
    <p:sldId id="330" r:id="rId50"/>
    <p:sldId id="331" r:id="rId51"/>
    <p:sldId id="332" r:id="rId52"/>
    <p:sldId id="333" r:id="rId53"/>
    <p:sldId id="273" r:id="rId54"/>
    <p:sldId id="315" r:id="rId55"/>
    <p:sldId id="316" r:id="rId56"/>
    <p:sldId id="317" r:id="rId57"/>
    <p:sldId id="318" r:id="rId58"/>
    <p:sldId id="319" r:id="rId59"/>
    <p:sldId id="274"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276" r:id="rId74"/>
    <p:sldId id="275" r:id="rId75"/>
    <p:sldId id="321"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2B055-3F12-044D-9F2B-29F608FC171B}" v="3" dt="2022-03-13T15:30:02.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52" autoAdjust="0"/>
    <p:restoredTop sz="94703"/>
  </p:normalViewPr>
  <p:slideViewPr>
    <p:cSldViewPr snapToGrid="0" snapToObjects="1">
      <p:cViewPr varScale="1">
        <p:scale>
          <a:sx n="79" d="100"/>
          <a:sy n="79" d="100"/>
        </p:scale>
        <p:origin x="224"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0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033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Stream LEE music | Listen to songs, albums, playlists for free on SoundCloud">
            <a:extLst>
              <a:ext uri="{FF2B5EF4-FFF2-40B4-BE49-F238E27FC236}">
                <a16:creationId xmlns:a16="http://schemas.microsoft.com/office/drawing/2014/main" id="{635183A4-2015-4BE1-A10C-A6951029168B}"/>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6147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jpe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人, 屋内, 男, テーブル が含まれている画像&#10;&#10;自動的に生成された説明">
            <a:extLst>
              <a:ext uri="{FF2B5EF4-FFF2-40B4-BE49-F238E27FC236}">
                <a16:creationId xmlns:a16="http://schemas.microsoft.com/office/drawing/2014/main" id="{D3644BB5-DAAA-1442-8F6A-0872891761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946" b="14937"/>
          <a:stretch/>
        </p:blipFill>
        <p:spPr>
          <a:xfrm rot="16200000">
            <a:off x="5076822" y="-257181"/>
            <a:ext cx="6839716" cy="7390643"/>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12AB03ED-E6FC-EC42-B283-FED412DF6E3C}"/>
              </a:ext>
            </a:extLst>
          </p:cNvPr>
          <p:cNvSpPr>
            <a:spLocks noGrp="1"/>
          </p:cNvSpPr>
          <p:nvPr>
            <p:ph type="ctrTitle" idx="4294967295"/>
          </p:nvPr>
        </p:nvSpPr>
        <p:spPr>
          <a:xfrm>
            <a:off x="423719" y="608244"/>
            <a:ext cx="4023360" cy="2626212"/>
          </a:xfrm>
          <a:prstGeom prst="rect">
            <a:avLst/>
          </a:prstGeom>
        </p:spPr>
        <p:txBody>
          <a:bodyPr anchor="b">
            <a:normAutofit/>
          </a:bodyPr>
          <a:lstStyle/>
          <a:p>
            <a:pPr algn="l"/>
            <a:r>
              <a:rPr lang="en-US" altLang="ja-JP" sz="4800" dirty="0">
                <a:latin typeface="Arial" panose="020B0604020202020204" pitchFamily="34" charset="0"/>
                <a:cs typeface="Arial" panose="020B0604020202020204" pitchFamily="34" charset="0"/>
              </a:rPr>
              <a:t>M</a:t>
            </a:r>
            <a:r>
              <a:rPr kumimoji="1" lang="en-US" altLang="ja-JP" sz="4800" dirty="0">
                <a:latin typeface="Arial" panose="020B0604020202020204" pitchFamily="34" charset="0"/>
                <a:cs typeface="Arial" panose="020B0604020202020204" pitchFamily="34" charset="0"/>
              </a:rPr>
              <a:t>emorial Service</a:t>
            </a:r>
            <a:r>
              <a:rPr kumimoji="1" lang="en-US" altLang="ja-JP" sz="3600" dirty="0">
                <a:latin typeface="Arial" panose="020B0604020202020204" pitchFamily="34" charset="0"/>
                <a:cs typeface="Arial" panose="020B0604020202020204" pitchFamily="34" charset="0"/>
              </a:rPr>
              <a:t> </a:t>
            </a:r>
            <a:r>
              <a:rPr kumimoji="1" lang="en-US" altLang="ja-JP" sz="4000" dirty="0">
                <a:latin typeface="Arial" panose="020B0604020202020204" pitchFamily="34" charset="0"/>
                <a:cs typeface="Arial" panose="020B0604020202020204" pitchFamily="34" charset="0"/>
              </a:rPr>
              <a:t>for</a:t>
            </a:r>
            <a:r>
              <a:rPr kumimoji="1" lang="en-US" altLang="ja-JP" sz="3600" dirty="0">
                <a:latin typeface="Arial" panose="020B0604020202020204" pitchFamily="34" charset="0"/>
                <a:cs typeface="Arial" panose="020B0604020202020204" pitchFamily="34" charset="0"/>
              </a:rPr>
              <a:t> </a:t>
            </a:r>
            <a:br>
              <a:rPr kumimoji="1" lang="en-US" altLang="ja-JP" sz="4800" dirty="0">
                <a:latin typeface="Arial" panose="020B0604020202020204" pitchFamily="34" charset="0"/>
                <a:cs typeface="Arial" panose="020B0604020202020204" pitchFamily="34" charset="0"/>
              </a:rPr>
            </a:br>
            <a:r>
              <a:rPr kumimoji="1" lang="en-US" altLang="ja-JP" sz="5400" dirty="0">
                <a:latin typeface="Arial" panose="020B0604020202020204" pitchFamily="34" charset="0"/>
                <a:cs typeface="Arial" panose="020B0604020202020204" pitchFamily="34" charset="0"/>
              </a:rPr>
              <a:t>Yuki Mizuta</a:t>
            </a:r>
            <a:endParaRPr kumimoji="1" lang="ja-JP" altLang="en-US" sz="5400" dirty="0">
              <a:latin typeface="Arial" panose="020B0604020202020204" pitchFamily="34" charset="0"/>
              <a:cs typeface="Arial" panose="020B0604020202020204" pitchFamily="34" charset="0"/>
            </a:endParaRPr>
          </a:p>
        </p:txBody>
      </p:sp>
      <p:sp>
        <p:nvSpPr>
          <p:cNvPr id="3" name="字幕 2">
            <a:extLst>
              <a:ext uri="{FF2B5EF4-FFF2-40B4-BE49-F238E27FC236}">
                <a16:creationId xmlns:a16="http://schemas.microsoft.com/office/drawing/2014/main" id="{BEC79AEF-2FAF-924E-A0CF-66C65B429281}"/>
              </a:ext>
            </a:extLst>
          </p:cNvPr>
          <p:cNvSpPr>
            <a:spLocks noGrp="1"/>
          </p:cNvSpPr>
          <p:nvPr>
            <p:ph type="subTitle" idx="4294967295"/>
          </p:nvPr>
        </p:nvSpPr>
        <p:spPr>
          <a:xfrm>
            <a:off x="435310" y="3578473"/>
            <a:ext cx="4366046" cy="1208141"/>
          </a:xfrm>
          <a:prstGeom prst="rect">
            <a:avLst/>
          </a:prstGeom>
        </p:spPr>
        <p:txBody>
          <a:bodyPr>
            <a:noAutofit/>
          </a:bodyPr>
          <a:lstStyle/>
          <a:p>
            <a:pPr marL="0" indent="0" algn="l">
              <a:buNone/>
            </a:pPr>
            <a:r>
              <a:rPr lang="en-US" altLang="ja-JP" dirty="0"/>
              <a:t>    </a:t>
            </a:r>
            <a:r>
              <a:rPr lang="ja-JP" altLang="en-US"/>
              <a:t>水田幸直さん</a:t>
            </a:r>
            <a:endParaRPr lang="en-US" altLang="ja-JP" dirty="0"/>
          </a:p>
          <a:p>
            <a:pPr marL="0" indent="0" algn="l">
              <a:buNone/>
            </a:pPr>
            <a:r>
              <a:rPr lang="en-US" altLang="ja-JP" dirty="0"/>
              <a:t>    </a:t>
            </a:r>
            <a:r>
              <a:rPr lang="ja-JP" altLang="en-US"/>
              <a:t>召天</a:t>
            </a:r>
            <a:r>
              <a:rPr lang="ja-JP" altLang="en-US" dirty="0"/>
              <a:t>記念礼拝</a:t>
            </a:r>
            <a:endParaRPr lang="en-US" altLang="ja-JP" dirty="0"/>
          </a:p>
          <a:p>
            <a:pPr marL="0" indent="0" algn="l">
              <a:buNone/>
            </a:pPr>
            <a:endParaRPr kumimoji="1" lang="en-US" altLang="ja-JP" sz="2200" dirty="0">
              <a:latin typeface="Arial" panose="020B0604020202020204" pitchFamily="34" charset="0"/>
              <a:cs typeface="Arial" panose="020B0604020202020204" pitchFamily="34" charset="0"/>
            </a:endParaRPr>
          </a:p>
          <a:p>
            <a:pPr algn="l"/>
            <a:r>
              <a:rPr kumimoji="1" lang="en-US" altLang="ja-JP" sz="2200" dirty="0">
                <a:latin typeface="Arial" panose="020B0604020202020204" pitchFamily="34" charset="0"/>
                <a:cs typeface="Arial" panose="020B0604020202020204" pitchFamily="34" charset="0"/>
              </a:rPr>
              <a:t>Rev. Kevin Clouse </a:t>
            </a:r>
          </a:p>
          <a:p>
            <a:pPr algn="l"/>
            <a:r>
              <a:rPr lang="en-US" altLang="ja-JP" sz="2200" dirty="0">
                <a:latin typeface="Arial" panose="020B0604020202020204" pitchFamily="34" charset="0"/>
                <a:cs typeface="Arial" panose="020B0604020202020204" pitchFamily="34" charset="0"/>
              </a:rPr>
              <a:t>Rev. </a:t>
            </a:r>
            <a:r>
              <a:rPr lang="en-US" altLang="ja-JP" sz="2200" dirty="0" err="1">
                <a:latin typeface="Arial" panose="020B0604020202020204" pitchFamily="34" charset="0"/>
                <a:cs typeface="Arial" panose="020B0604020202020204" pitchFamily="34" charset="0"/>
              </a:rPr>
              <a:t>Fumihito</a:t>
            </a:r>
            <a:r>
              <a:rPr lang="en-US" altLang="ja-JP" sz="2200" dirty="0">
                <a:latin typeface="Arial" panose="020B0604020202020204" pitchFamily="34" charset="0"/>
                <a:cs typeface="Arial" panose="020B0604020202020204" pitchFamily="34" charset="0"/>
              </a:rPr>
              <a:t> Andy Nakajima</a:t>
            </a:r>
            <a:endParaRPr kumimoji="1" lang="ja-JP" altLang="en-US" sz="22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8E728960-D6B7-4087-A5AE-7B47EC4EC81E}"/>
              </a:ext>
            </a:extLst>
          </p:cNvPr>
          <p:cNvSpPr/>
          <p:nvPr/>
        </p:nvSpPr>
        <p:spPr>
          <a:xfrm>
            <a:off x="394776" y="444500"/>
            <a:ext cx="964124" cy="32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867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D1B4B7-55F7-F649-9ADB-5FD040D8C6BB}"/>
              </a:ext>
            </a:extLst>
          </p:cNvPr>
          <p:cNvSpPr>
            <a:spLocks noGrp="1"/>
          </p:cNvSpPr>
          <p:nvPr>
            <p:ph type="title" idx="4294967295"/>
          </p:nvPr>
        </p:nvSpPr>
        <p:spPr>
          <a:xfrm>
            <a:off x="677974" y="333575"/>
            <a:ext cx="10836052" cy="1325563"/>
          </a:xfrm>
          <a:prstGeom prst="rect">
            <a:avLst/>
          </a:prstGeom>
        </p:spPr>
        <p:txBody>
          <a:bodyPr>
            <a:noAutofit/>
          </a:bodyPr>
          <a:lstStyle/>
          <a:p>
            <a:r>
              <a:rPr lang="en-US" altLang="ja-JP" sz="2800" dirty="0">
                <a:latin typeface="Calibri" panose="020F0502020204030204" pitchFamily="34" charset="0"/>
                <a:cs typeface="Calibri" panose="020F0502020204030204" pitchFamily="34" charset="0"/>
              </a:rPr>
              <a:t>Our Father, who art in heaven. We thank you that we can call you "Our Father" through Jesus Christ anytime and anywhere. Today, we thank God from the bottom of our heart as we reflect on the many wonderful ways you had worked through Yuki san's life as a "father on earth.”</a:t>
            </a:r>
            <a:br>
              <a:rPr lang="en-US" altLang="ja-JP" sz="2800" dirty="0">
                <a:latin typeface="Calibri" panose="020F0502020204030204" pitchFamily="34" charset="0"/>
                <a:cs typeface="Calibri" panose="020F0502020204030204" pitchFamily="34" charset="0"/>
              </a:rPr>
            </a:br>
            <a:br>
              <a:rPr lang="ja-JP" altLang="ja-JP" sz="2800" dirty="0">
                <a:latin typeface="Calibri" panose="020F0502020204030204" pitchFamily="34" charset="0"/>
                <a:cs typeface="Calibri" panose="020F0502020204030204" pitchFamily="34" charset="0"/>
              </a:rPr>
            </a:br>
            <a:r>
              <a:rPr lang="en-US" altLang="ja-JP" sz="2800" dirty="0">
                <a:latin typeface="Calibri" panose="020F0502020204030204" pitchFamily="34" charset="0"/>
                <a:cs typeface="Calibri" panose="020F0502020204030204" pitchFamily="34" charset="0"/>
              </a:rPr>
              <a:t>We express our heartfelt gratitude to you for Yuki san that he met Jesus Christ, the only begotten Son of God, in Chicago, repented of his sins before God, had his sins forgiven through the cross of Jesus Christ, was  given eternal life, and is still living in heaven.  May God help many of Yuki san’s friends who do not know you to get to know you personally through the Spirit of God. We express our heartfelt gratitude to God for meeting our various "needs" through Yuki san.</a:t>
            </a:r>
            <a:br>
              <a:rPr lang="en-US" altLang="ja-JP" sz="2800" dirty="0">
                <a:latin typeface="Calibri" panose="020F0502020204030204" pitchFamily="34" charset="0"/>
                <a:cs typeface="Calibri" panose="020F0502020204030204" pitchFamily="34" charset="0"/>
              </a:rPr>
            </a:br>
            <a:br>
              <a:rPr lang="ja-JP" altLang="ja-JP" sz="2800" dirty="0">
                <a:latin typeface="Calibri" panose="020F0502020204030204" pitchFamily="34" charset="0"/>
                <a:cs typeface="Calibri" panose="020F0502020204030204" pitchFamily="34" charset="0"/>
              </a:rPr>
            </a:br>
            <a:r>
              <a:rPr lang="en-US" altLang="ja-JP" sz="2800" dirty="0">
                <a:latin typeface="Calibri" panose="020F0502020204030204" pitchFamily="34" charset="0"/>
                <a:cs typeface="Calibri" panose="020F0502020204030204" pitchFamily="34" charset="0"/>
              </a:rPr>
              <a:t>We express our sincere gratitude to God that you had worked through Yuki san to protect many of our friends from falling into evil.  We pray in Jesus’ name, Amen.</a:t>
            </a:r>
            <a:br>
              <a:rPr lang="ja-JP" altLang="ja-JP" sz="2800" dirty="0">
                <a:latin typeface="Calibri" panose="020F0502020204030204" pitchFamily="34" charset="0"/>
                <a:cs typeface="Calibri" panose="020F0502020204030204" pitchFamily="34" charset="0"/>
              </a:rPr>
            </a:br>
            <a:endParaRPr kumimoji="1" lang="ja-JP"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49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コンテンツ プレースホルダー 4" descr="リモコンを持っている男性&#10;&#10;低い精度で自動的に生成された説明">
            <a:extLst>
              <a:ext uri="{FF2B5EF4-FFF2-40B4-BE49-F238E27FC236}">
                <a16:creationId xmlns:a16="http://schemas.microsoft.com/office/drawing/2014/main" id="{87C45174-9868-0042-A56D-9E9F36CB8BBE}"/>
              </a:ext>
            </a:extLst>
          </p:cNvPr>
          <p:cNvPicPr>
            <a:picLocks noGrp="1" noChangeAspect="1"/>
          </p:cNvPicPr>
          <p:nvPr>
            <p:ph idx="4294967295"/>
          </p:nvPr>
        </p:nvPicPr>
        <p:blipFill rotWithShape="1">
          <a:blip r:embed="rId2" cstate="screen">
            <a:extLst>
              <a:ext uri="{28A0092B-C50C-407E-A947-70E740481C1C}">
                <a14:useLocalDpi xmlns:a14="http://schemas.microsoft.com/office/drawing/2010/main"/>
              </a:ext>
            </a:extLst>
          </a:blip>
          <a:srcRect/>
          <a:stretch/>
        </p:blipFill>
        <p:spPr>
          <a:xfrm>
            <a:off x="2947013" y="457200"/>
            <a:ext cx="8034710" cy="594360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gradFill>
            <a:gsLst>
              <a:gs pos="2000">
                <a:schemeClr val="accent1">
                  <a:lumMod val="4000"/>
                  <a:lumOff val="9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sx="1000" sy="1000" algn="ctr" rotWithShape="0">
              <a:srgbClr val="000000"/>
            </a:outerShdw>
            <a:softEdge rad="896483"/>
          </a:effectLst>
        </p:spPr>
      </p:pic>
    </p:spTree>
    <p:extLst>
      <p:ext uri="{BB962C8B-B14F-4D97-AF65-F5344CB8AC3E}">
        <p14:creationId xmlns:p14="http://schemas.microsoft.com/office/powerpoint/2010/main" val="396210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8C5661-CCDE-8740-BAA6-5C873A58E4B4}"/>
              </a:ext>
            </a:extLst>
          </p:cNvPr>
          <p:cNvSpPr>
            <a:spLocks noGrp="1"/>
          </p:cNvSpPr>
          <p:nvPr>
            <p:ph type="title" idx="4294967295"/>
          </p:nvPr>
        </p:nvSpPr>
        <p:spPr>
          <a:xfrm>
            <a:off x="838200" y="3860487"/>
            <a:ext cx="10515600" cy="1325563"/>
          </a:xfrm>
          <a:prstGeom prst="rect">
            <a:avLst/>
          </a:prstGeom>
        </p:spPr>
        <p:txBody>
          <a:bodyPr>
            <a:normAutofit/>
          </a:bodyPr>
          <a:lstStyle/>
          <a:p>
            <a:r>
              <a:rPr lang="en-US" altLang="ja-JP" sz="3600" dirty="0">
                <a:latin typeface="Arial" panose="020B0604020202020204" pitchFamily="34" charset="0"/>
                <a:cs typeface="Arial" panose="020B0604020202020204" pitchFamily="34" charset="0"/>
              </a:rPr>
              <a:t>Speech: Kiyoko Sturtevant </a:t>
            </a:r>
            <a:r>
              <a:rPr lang="ja-JP" altLang="en-US" sz="3600">
                <a:latin typeface="Arial" panose="020B0604020202020204" pitchFamily="34" charset="0"/>
                <a:cs typeface="Arial" panose="020B0604020202020204" pitchFamily="34" charset="0"/>
              </a:rPr>
              <a:t>　　    </a:t>
            </a:r>
            <a:br>
              <a:rPr lang="en-US" altLang="ja-JP" sz="3600" dirty="0">
                <a:latin typeface="Arial" panose="020B0604020202020204" pitchFamily="34" charset="0"/>
                <a:cs typeface="Arial" panose="020B0604020202020204" pitchFamily="34" charset="0"/>
              </a:rPr>
            </a:br>
            <a:r>
              <a:rPr lang="ja-JP" altLang="en-US" sz="3200">
                <a:latin typeface="MS Gothic" panose="020B0609070205080204" pitchFamily="49" charset="-128"/>
                <a:ea typeface="MS Gothic" panose="020B0609070205080204" pitchFamily="49" charset="-128"/>
                <a:cs typeface="Arial" panose="020B0604020202020204" pitchFamily="34" charset="0"/>
              </a:rPr>
              <a:t>スタートバント・希世子さん</a:t>
            </a:r>
            <a:endParaRPr kumimoji="1" lang="ja-JP" altLang="en-US" sz="3200">
              <a:latin typeface="MS Gothic" panose="020B0609070205080204" pitchFamily="49" charset="-128"/>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411764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043F9E1-4EB7-D44A-AD76-C6A11387267D}"/>
              </a:ext>
            </a:extLst>
          </p:cNvPr>
          <p:cNvSpPr>
            <a:spLocks noGrp="1"/>
          </p:cNvSpPr>
          <p:nvPr>
            <p:ph idx="4294967295"/>
          </p:nvPr>
        </p:nvSpPr>
        <p:spPr>
          <a:xfrm>
            <a:off x="843171" y="497903"/>
            <a:ext cx="10505657" cy="4351338"/>
          </a:xfrm>
          <a:prstGeom prst="rect">
            <a:avLst/>
          </a:prstGeom>
        </p:spPr>
        <p:txBody>
          <a:bodyPr>
            <a:noAutofit/>
          </a:bodyPr>
          <a:lstStyle/>
          <a:p>
            <a:pPr marL="0" indent="0">
              <a:buNone/>
            </a:pPr>
            <a:r>
              <a:rPr lang="en-US" altLang="ja-JP" sz="3000" dirty="0">
                <a:latin typeface="Arial" panose="020B0604020202020204" pitchFamily="34" charset="0"/>
                <a:cs typeface="Arial" panose="020B0604020202020204" pitchFamily="34" charset="0"/>
              </a:rPr>
              <a:t>I first met Yuki-san in the summer of 1999. I started living in the town of Kalamazoo with my husband and two roommates who got jobs at the same time from the same university. When I started my newlywed life with my husband, I thought "I don't understand this man.” Thinking about how I could understand him better and his thought process, I thought it would be necessary to understand Christianity, which is the fundamental of his thinking as he was raised by the religion.</a:t>
            </a:r>
          </a:p>
          <a:p>
            <a:pPr marL="0" indent="0">
              <a:buNone/>
            </a:pPr>
            <a:r>
              <a:rPr lang="en-US" altLang="ja-JP" sz="3000" dirty="0">
                <a:latin typeface="Arial" panose="020B0604020202020204" pitchFamily="34" charset="0"/>
                <a:cs typeface="Arial" panose="020B0604020202020204" pitchFamily="34" charset="0"/>
              </a:rPr>
              <a:t>I asked an acquaintance from our college town, "I want to know about Christianity, but how can I learn more about it?”  In response, my acquaintance said, "I have never met Mr. and Mrs. Mizuta, but it seems that they are doing a Japanese Bible study in Battle Creek. It’s close by to where you live, so I will contact them for you."</a:t>
            </a:r>
            <a:endParaRPr lang="ja-JP" altLang="ja-JP" sz="3000" dirty="0">
              <a:latin typeface="Arial" panose="020B0604020202020204" pitchFamily="34" charset="0"/>
              <a:cs typeface="Arial" panose="020B0604020202020204" pitchFamily="34" charset="0"/>
            </a:endParaRPr>
          </a:p>
          <a:p>
            <a:pPr marL="0" indent="0">
              <a:buNone/>
            </a:pPr>
            <a:endParaRPr kumimoji="1" lang="ja-JP"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91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55F6AB5-D380-D74B-B7B4-50FE1F6C9D8E}"/>
              </a:ext>
            </a:extLst>
          </p:cNvPr>
          <p:cNvSpPr>
            <a:spLocks noGrp="1"/>
          </p:cNvSpPr>
          <p:nvPr>
            <p:ph idx="4294967295"/>
          </p:nvPr>
        </p:nvSpPr>
        <p:spPr>
          <a:xfrm>
            <a:off x="851016" y="896336"/>
            <a:ext cx="10489968" cy="4351338"/>
          </a:xfrm>
          <a:prstGeom prst="rect">
            <a:avLst/>
          </a:prstGeom>
        </p:spPr>
        <p:txBody>
          <a:bodyPr>
            <a:noAutofit/>
          </a:bodyPr>
          <a:lstStyle/>
          <a:p>
            <a:pPr marL="0" indent="0">
              <a:spcBef>
                <a:spcPts val="400"/>
              </a:spcBef>
              <a:buNone/>
            </a:pPr>
            <a:r>
              <a:rPr lang="en-US" altLang="ja-JP" sz="3200" dirty="0">
                <a:latin typeface="Arial" panose="020B0604020202020204" pitchFamily="34" charset="0"/>
                <a:cs typeface="Arial" panose="020B0604020202020204" pitchFamily="34" charset="0"/>
              </a:rPr>
              <a:t>A few days later, Mrs. Takako Mizuta called me and invited me to participate in the Bible study at their house.</a:t>
            </a:r>
            <a:endParaRPr lang="ja-JP" altLang="ja-JP" sz="3200" dirty="0">
              <a:latin typeface="Arial" panose="020B0604020202020204" pitchFamily="34" charset="0"/>
              <a:cs typeface="Arial" panose="020B0604020202020204" pitchFamily="34" charset="0"/>
            </a:endParaRPr>
          </a:p>
          <a:p>
            <a:pPr marL="0" indent="0">
              <a:spcBef>
                <a:spcPts val="400"/>
              </a:spcBef>
              <a:buNone/>
            </a:pPr>
            <a:endParaRPr lang="en-US" altLang="ja-JP" sz="3200" dirty="0">
              <a:latin typeface="Arial" panose="020B0604020202020204" pitchFamily="34" charset="0"/>
              <a:cs typeface="Arial" panose="020B0604020202020204" pitchFamily="34" charset="0"/>
            </a:endParaRPr>
          </a:p>
          <a:p>
            <a:pPr marL="0" indent="0">
              <a:spcBef>
                <a:spcPts val="400"/>
              </a:spcBef>
              <a:buNone/>
            </a:pPr>
            <a:r>
              <a:rPr lang="en-US" altLang="ja-JP" sz="3200" dirty="0">
                <a:latin typeface="Arial" panose="020B0604020202020204" pitchFamily="34" charset="0"/>
                <a:cs typeface="Arial" panose="020B0604020202020204" pitchFamily="34" charset="0"/>
              </a:rPr>
              <a:t>My husband and roommates would carpool to save money and left home at 5:30 am every day to work at the Battle Creek office from the neighboring city of Kalamazoo. I asked if I could ride with them and then be dropped off on the way to work. There were no GPS 23 years ago, so Yuki-san would pick me up at the parking lot of a supermarket called Meijer in Battle Creek at 6 o'clock in the morning.</a:t>
            </a:r>
            <a:endParaRPr lang="ja-JP" altLang="ja-JP" sz="3200" dirty="0">
              <a:latin typeface="Arial" panose="020B0604020202020204" pitchFamily="34" charset="0"/>
              <a:cs typeface="Arial" panose="020B0604020202020204" pitchFamily="34" charset="0"/>
            </a:endParaRPr>
          </a:p>
          <a:p>
            <a:pPr marL="0" indent="0">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593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5FA05E-C22B-F84B-ADF0-2715342C3DA6}"/>
              </a:ext>
            </a:extLst>
          </p:cNvPr>
          <p:cNvSpPr>
            <a:spLocks noGrp="1"/>
          </p:cNvSpPr>
          <p:nvPr>
            <p:ph idx="4294967295"/>
          </p:nvPr>
        </p:nvSpPr>
        <p:spPr>
          <a:xfrm>
            <a:off x="705265" y="277011"/>
            <a:ext cx="10781469" cy="4351338"/>
          </a:xfrm>
          <a:prstGeom prst="rect">
            <a:avLst/>
          </a:prstGeom>
        </p:spPr>
        <p:txBody>
          <a:bodyPr>
            <a:noAutofit/>
          </a:bodyPr>
          <a:lstStyle/>
          <a:p>
            <a:pPr marL="0" indent="0">
              <a:lnSpc>
                <a:spcPct val="100000"/>
              </a:lnSpc>
              <a:buNone/>
            </a:pPr>
            <a:r>
              <a:rPr lang="en-US" altLang="ja-JP" sz="3200" dirty="0">
                <a:latin typeface="Arial" panose="020B0604020202020204" pitchFamily="34" charset="0"/>
                <a:cs typeface="Arial" panose="020B0604020202020204" pitchFamily="34" charset="0"/>
              </a:rPr>
              <a:t>On the day I was supposed to attend the Bible study, I was dropped off in front of the entrance of Meijer. Soon, a car stopped in a parking lot where only a few cars were parked. A Japanese man was walking toward me with a smile.</a:t>
            </a:r>
          </a:p>
          <a:p>
            <a:pPr marL="0" indent="0">
              <a:lnSpc>
                <a:spcPct val="100000"/>
              </a:lnSpc>
              <a:buNone/>
            </a:pPr>
            <a:endParaRPr lang="en-US" altLang="ja-JP" sz="800" dirty="0">
              <a:latin typeface="Arial" panose="020B0604020202020204" pitchFamily="34" charset="0"/>
              <a:cs typeface="Arial" panose="020B0604020202020204" pitchFamily="34" charset="0"/>
            </a:endParaRPr>
          </a:p>
          <a:p>
            <a:pPr marL="0" indent="0">
              <a:lnSpc>
                <a:spcPct val="100000"/>
              </a:lnSpc>
              <a:buNone/>
            </a:pPr>
            <a:r>
              <a:rPr lang="en-US" altLang="ja-JP" sz="3200" dirty="0">
                <a:latin typeface="Arial" panose="020B0604020202020204" pitchFamily="34" charset="0"/>
                <a:cs typeface="Arial" panose="020B0604020202020204" pitchFamily="34" charset="0"/>
              </a:rPr>
              <a:t>I returned the smile while I waited, thinking "Is that person Mr. Mizuta?" When we got closer to each other, the man asked, "Are you Yuko?" My name is Kiyoko, so I responded quickly, "No, I'm not!" And the man said, "Oh, excuse me." After that, for a while, the two of us stood on this side and the other side of the Meijer’s door, looking at the large parking lot without exchanging words. While standing together in silence, it was quite awkward.</a:t>
            </a:r>
            <a:endParaRPr lang="ja-JP" altLang="ja-JP" sz="3200" dirty="0">
              <a:latin typeface="Arial" panose="020B0604020202020204" pitchFamily="34" charset="0"/>
              <a:cs typeface="Arial" panose="020B0604020202020204" pitchFamily="34" charset="0"/>
            </a:endParaRPr>
          </a:p>
          <a:p>
            <a:pPr marL="0" indent="0">
              <a:lnSpc>
                <a:spcPct val="100000"/>
              </a:lnSpc>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063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009D2B-44F9-7241-B649-DAFE525A92CA}"/>
              </a:ext>
            </a:extLst>
          </p:cNvPr>
          <p:cNvSpPr>
            <a:spLocks noGrp="1"/>
          </p:cNvSpPr>
          <p:nvPr>
            <p:ph idx="4294967295"/>
          </p:nvPr>
        </p:nvSpPr>
        <p:spPr>
          <a:xfrm>
            <a:off x="784914" y="305743"/>
            <a:ext cx="10776407" cy="6552257"/>
          </a:xfrm>
          <a:prstGeom prst="rect">
            <a:avLst/>
          </a:prstGeom>
        </p:spPr>
        <p:txBody>
          <a:bodyPr>
            <a:normAutofit fontScale="92500" lnSpcReduction="20000"/>
          </a:bodyPr>
          <a:lstStyle/>
          <a:p>
            <a:pPr marL="0" indent="0">
              <a:lnSpc>
                <a:spcPct val="110000"/>
              </a:lnSpc>
              <a:spcBef>
                <a:spcPts val="600"/>
              </a:spcBef>
              <a:buNone/>
            </a:pPr>
            <a:r>
              <a:rPr lang="en-US" altLang="ja-JP" sz="3600" dirty="0">
                <a:latin typeface="Arial" panose="020B0604020202020204" pitchFamily="34" charset="0"/>
                <a:cs typeface="Arial" panose="020B0604020202020204" pitchFamily="34" charset="0"/>
              </a:rPr>
              <a:t>While looking at the parking lot in the white light of the morning, I thought to myself, "Wait a minute, there are two Japanese people who happen to meet at 6 o'clock in the parking lot of such a rural supermarket in the United States. Is that a coincidence?“</a:t>
            </a:r>
          </a:p>
          <a:p>
            <a:pPr marL="0" indent="0">
              <a:lnSpc>
                <a:spcPct val="110000"/>
              </a:lnSpc>
              <a:spcBef>
                <a:spcPts val="600"/>
              </a:spcBef>
              <a:buNone/>
            </a:pPr>
            <a:endParaRPr lang="en-US" altLang="ja-JP" sz="3600" dirty="0">
              <a:latin typeface="Arial" panose="020B0604020202020204" pitchFamily="34" charset="0"/>
              <a:cs typeface="Arial" panose="020B0604020202020204" pitchFamily="34" charset="0"/>
            </a:endParaRPr>
          </a:p>
          <a:p>
            <a:pPr marL="0" indent="0">
              <a:lnSpc>
                <a:spcPct val="110000"/>
              </a:lnSpc>
              <a:spcBef>
                <a:spcPts val="600"/>
              </a:spcBef>
              <a:buNone/>
            </a:pPr>
            <a:r>
              <a:rPr lang="en-US" altLang="ja-JP" sz="3600" dirty="0">
                <a:latin typeface="Arial" panose="020B0604020202020204" pitchFamily="34" charset="0"/>
                <a:cs typeface="Arial" panose="020B0604020202020204" pitchFamily="34" charset="0"/>
              </a:rPr>
              <a:t>I didn’t think so, but being a shy person, I wasn’t sure what to say to him, especially after denying that I was the person he was looking for. A few minutes later, I plucked up my courage to approach him, and I asked him, "Ah, are you Mr. Mizuta? Ah, my name is Kiyoko." He said, "I wonder if I remembered the wrong name. I thought it was strange." We laughed about it.</a:t>
            </a:r>
            <a:endParaRPr lang="ja-JP" altLang="ja-JP" sz="3600" dirty="0">
              <a:latin typeface="Arial" panose="020B0604020202020204" pitchFamily="34" charset="0"/>
              <a:cs typeface="Arial" panose="020B0604020202020204" pitchFamily="34" charset="0"/>
            </a:endParaRPr>
          </a:p>
          <a:p>
            <a:pPr marL="0" indent="0">
              <a:lnSpc>
                <a:spcPct val="110000"/>
              </a:lnSpc>
              <a:spcBef>
                <a:spcPts val="600"/>
              </a:spcBef>
              <a:buNone/>
            </a:pPr>
            <a:endParaRPr kumimoji="1" lang="ja-JP"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083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4176B82-219E-E343-B69A-B0456D1A3843}"/>
              </a:ext>
            </a:extLst>
          </p:cNvPr>
          <p:cNvSpPr>
            <a:spLocks noGrp="1"/>
          </p:cNvSpPr>
          <p:nvPr>
            <p:ph idx="4294967295"/>
          </p:nvPr>
        </p:nvSpPr>
        <p:spPr>
          <a:xfrm>
            <a:off x="876399" y="940553"/>
            <a:ext cx="10439202" cy="4351338"/>
          </a:xfrm>
          <a:prstGeom prst="rect">
            <a:avLst/>
          </a:prstGeom>
        </p:spPr>
        <p:txBody>
          <a:bodyPr>
            <a:noAutofit/>
          </a:bodyPr>
          <a:lstStyle/>
          <a:p>
            <a:pPr marL="0" indent="0">
              <a:lnSpc>
                <a:spcPct val="110000"/>
              </a:lnSpc>
              <a:buNone/>
            </a:pPr>
            <a:r>
              <a:rPr lang="en-US" altLang="ja-JP" sz="3200" dirty="0">
                <a:latin typeface="Arial" panose="020B0604020202020204" pitchFamily="34" charset="0"/>
                <a:cs typeface="Arial" panose="020B0604020202020204" pitchFamily="34" charset="0"/>
              </a:rPr>
              <a:t>From that day on, every week for the Bible study, I stayed at the Mizuta residence after being dropped off at 6 o'clock in the morning, and I just relaxed on the sofa in the living room and waited for them to come down.</a:t>
            </a:r>
          </a:p>
          <a:p>
            <a:pPr marL="0" indent="0">
              <a:lnSpc>
                <a:spcPct val="110000"/>
              </a:lnSpc>
              <a:buNone/>
            </a:pPr>
            <a:endParaRPr lang="en-US" altLang="ja-JP" sz="3200" dirty="0">
              <a:latin typeface="Arial" panose="020B0604020202020204" pitchFamily="34" charset="0"/>
              <a:cs typeface="Arial" panose="020B0604020202020204" pitchFamily="34" charset="0"/>
            </a:endParaRPr>
          </a:p>
          <a:p>
            <a:pPr marL="0" indent="0">
              <a:lnSpc>
                <a:spcPct val="110000"/>
              </a:lnSpc>
              <a:buNone/>
            </a:pPr>
            <a:r>
              <a:rPr lang="en-US" altLang="ja-JP" sz="3200" dirty="0">
                <a:latin typeface="Arial" panose="020B0604020202020204" pitchFamily="34" charset="0"/>
                <a:cs typeface="Arial" panose="020B0604020202020204" pitchFamily="34" charset="0"/>
              </a:rPr>
              <a:t>I have been attending the same Bible study for over 20 years and the </a:t>
            </a:r>
            <a:r>
              <a:rPr lang="en-US" altLang="ja-JP" sz="3200" dirty="0" err="1">
                <a:latin typeface="Arial" panose="020B0604020202020204" pitchFamily="34" charset="0"/>
                <a:cs typeface="Arial" panose="020B0604020202020204" pitchFamily="34" charset="0"/>
              </a:rPr>
              <a:t>Mizutas</a:t>
            </a:r>
            <a:r>
              <a:rPr lang="en-US" altLang="ja-JP" sz="3200" dirty="0">
                <a:latin typeface="Arial" panose="020B0604020202020204" pitchFamily="34" charset="0"/>
                <a:cs typeface="Arial" panose="020B0604020202020204" pitchFamily="34" charset="0"/>
              </a:rPr>
              <a:t> have been watching the growth of our four children.</a:t>
            </a:r>
            <a:endParaRPr lang="ja-JP" altLang="ja-JP" sz="3200" dirty="0">
              <a:latin typeface="Arial" panose="020B0604020202020204" pitchFamily="34" charset="0"/>
              <a:cs typeface="Arial" panose="020B0604020202020204" pitchFamily="34" charset="0"/>
            </a:endParaRPr>
          </a:p>
          <a:p>
            <a:pPr marL="0" indent="0">
              <a:lnSpc>
                <a:spcPct val="110000"/>
              </a:lnSpc>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625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E31DCDD-2FE2-374D-B589-83D7AC9D68CA}"/>
              </a:ext>
            </a:extLst>
          </p:cNvPr>
          <p:cNvSpPr>
            <a:spLocks noGrp="1"/>
          </p:cNvSpPr>
          <p:nvPr>
            <p:ph idx="4294967295"/>
          </p:nvPr>
        </p:nvSpPr>
        <p:spPr>
          <a:xfrm>
            <a:off x="909765" y="547501"/>
            <a:ext cx="10619193" cy="4351338"/>
          </a:xfrm>
          <a:prstGeom prst="rect">
            <a:avLst/>
          </a:prstGeom>
        </p:spPr>
        <p:txBody>
          <a:bodyPr>
            <a:noAutofit/>
          </a:bodyPr>
          <a:lstStyle/>
          <a:p>
            <a:pPr marL="0" indent="0">
              <a:buNone/>
            </a:pPr>
            <a:r>
              <a:rPr lang="en-US" altLang="ja-JP" sz="3200" dirty="0">
                <a:latin typeface="Arial" panose="020B0604020202020204" pitchFamily="34" charset="0"/>
                <a:cs typeface="Arial" panose="020B0604020202020204" pitchFamily="34" charset="0"/>
              </a:rPr>
              <a:t>I always referred to Yuki-san as "the ideal husband,” because of his acts of kindness.</a:t>
            </a:r>
          </a:p>
          <a:p>
            <a:pPr marL="0" indent="0">
              <a:buNone/>
            </a:pPr>
            <a:r>
              <a:rPr lang="en-US" altLang="ja-JP" sz="3200" dirty="0">
                <a:latin typeface="Arial" panose="020B0604020202020204" pitchFamily="34" charset="0"/>
                <a:cs typeface="Arial" panose="020B0604020202020204" pitchFamily="34" charset="0"/>
              </a:rPr>
              <a:t>There were many days when it snowed in the morning during the Bible study. After the Bible study, we all enjoyed having lunch at the potluck, chatting a lot. When we would head to our cars to go home, Yuki-san always removed the snow around each car.</a:t>
            </a:r>
          </a:p>
          <a:p>
            <a:pPr marL="0" indent="0">
              <a:buNone/>
            </a:pPr>
            <a:endParaRPr lang="en-US" altLang="ja-JP" sz="3200" dirty="0">
              <a:latin typeface="Arial" panose="020B0604020202020204" pitchFamily="34" charset="0"/>
              <a:cs typeface="Arial" panose="020B0604020202020204" pitchFamily="34" charset="0"/>
            </a:endParaRPr>
          </a:p>
          <a:p>
            <a:pPr marL="0" indent="0">
              <a:buNone/>
            </a:pPr>
            <a:r>
              <a:rPr lang="en-US" altLang="ja-JP" sz="3200" dirty="0">
                <a:latin typeface="Arial" panose="020B0604020202020204" pitchFamily="34" charset="0"/>
                <a:cs typeface="Arial" panose="020B0604020202020204" pitchFamily="34" charset="0"/>
              </a:rPr>
              <a:t>This is because of Mr. Yuki's consideration to prevent all cars from being stuck in the snow. He didn't say a word about it. He always just did it. I felt the love Yuki-san had for everyone.</a:t>
            </a:r>
            <a:endParaRPr lang="ja-JP" altLang="ja-JP" sz="3200" dirty="0">
              <a:latin typeface="Arial" panose="020B0604020202020204" pitchFamily="34" charset="0"/>
              <a:cs typeface="Arial" panose="020B0604020202020204" pitchFamily="34" charset="0"/>
            </a:endParaRPr>
          </a:p>
          <a:p>
            <a:pPr marL="0" indent="0">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36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F4F98D6-8FF7-3243-8CE2-870D4D3DFF57}"/>
              </a:ext>
            </a:extLst>
          </p:cNvPr>
          <p:cNvSpPr>
            <a:spLocks noGrp="1"/>
          </p:cNvSpPr>
          <p:nvPr>
            <p:ph idx="4294967295"/>
          </p:nvPr>
        </p:nvSpPr>
        <p:spPr>
          <a:xfrm>
            <a:off x="1355993" y="391759"/>
            <a:ext cx="9782060" cy="4351338"/>
          </a:xfrm>
          <a:prstGeom prst="rect">
            <a:avLst/>
          </a:prstGeom>
        </p:spPr>
        <p:txBody>
          <a:bodyPr>
            <a:noAutofit/>
          </a:bodyPr>
          <a:lstStyle/>
          <a:p>
            <a:pPr marL="0" indent="0">
              <a:lnSpc>
                <a:spcPct val="110000"/>
              </a:lnSpc>
              <a:buNone/>
            </a:pPr>
            <a:r>
              <a:rPr lang="en-US" altLang="ja-JP" sz="3000" dirty="0">
                <a:latin typeface="Arial" panose="020B0604020202020204" pitchFamily="34" charset="0"/>
                <a:cs typeface="Arial" panose="020B0604020202020204" pitchFamily="34" charset="0"/>
              </a:rPr>
              <a:t>The last time I was able to talk with Yuki-san was a few days before he stayed in the ICU. I had a little errand and had the opportunity to talk on Zoom with him.</a:t>
            </a:r>
          </a:p>
          <a:p>
            <a:pPr marL="0" indent="0">
              <a:lnSpc>
                <a:spcPct val="110000"/>
              </a:lnSpc>
              <a:buNone/>
            </a:pPr>
            <a:endParaRPr lang="en-US" altLang="ja-JP" sz="3000" dirty="0">
              <a:latin typeface="Arial" panose="020B0604020202020204" pitchFamily="34" charset="0"/>
              <a:cs typeface="Arial" panose="020B0604020202020204" pitchFamily="34" charset="0"/>
            </a:endParaRPr>
          </a:p>
          <a:p>
            <a:pPr marL="0" indent="0">
              <a:lnSpc>
                <a:spcPct val="110000"/>
              </a:lnSpc>
              <a:buNone/>
            </a:pPr>
            <a:r>
              <a:rPr lang="en-US" altLang="ja-JP" sz="3000" dirty="0">
                <a:latin typeface="Arial" panose="020B0604020202020204" pitchFamily="34" charset="0"/>
                <a:cs typeface="Arial" panose="020B0604020202020204" pitchFamily="34" charset="0"/>
              </a:rPr>
              <a:t>He seemed to have a hard time speaking, but he was still smiling all the time. When I was about to end the zoom, Yuki-san jokingly said, "Kiyoko-</a:t>
            </a:r>
            <a:r>
              <a:rPr lang="en-US" altLang="ja-JP" sz="3000" dirty="0" err="1">
                <a:latin typeface="Arial" panose="020B0604020202020204" pitchFamily="34" charset="0"/>
                <a:cs typeface="Arial" panose="020B0604020202020204" pitchFamily="34" charset="0"/>
              </a:rPr>
              <a:t>chan</a:t>
            </a:r>
            <a:r>
              <a:rPr lang="en-US" altLang="ja-JP" sz="3000" dirty="0">
                <a:latin typeface="Arial" panose="020B0604020202020204" pitchFamily="34" charset="0"/>
                <a:cs typeface="Arial" panose="020B0604020202020204" pitchFamily="34" charset="0"/>
              </a:rPr>
              <a:t>, everyone looks pleased because I don't speak too much." I replied, “Oh, you can't say all the old man jokes you love. It's unreasonably painful for you, isn’t it?" and he laughed with his silent voice. I still remember his big smile.</a:t>
            </a:r>
            <a:endParaRPr lang="ja-JP" altLang="ja-JP" sz="3000" dirty="0">
              <a:latin typeface="Arial" panose="020B0604020202020204" pitchFamily="34" charset="0"/>
              <a:cs typeface="Arial" panose="020B0604020202020204" pitchFamily="34" charset="0"/>
            </a:endParaRPr>
          </a:p>
          <a:p>
            <a:pPr marL="0" indent="0">
              <a:lnSpc>
                <a:spcPct val="110000"/>
              </a:lnSpc>
              <a:buNone/>
            </a:pPr>
            <a:endParaRPr kumimoji="1" lang="ja-JP"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918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47F6639-73BC-1647-8EC3-F4DD363F74E6}"/>
              </a:ext>
            </a:extLst>
          </p:cNvPr>
          <p:cNvSpPr>
            <a:spLocks noGrp="1"/>
          </p:cNvSpPr>
          <p:nvPr>
            <p:ph idx="4294967295"/>
          </p:nvPr>
        </p:nvSpPr>
        <p:spPr>
          <a:xfrm>
            <a:off x="665205" y="292118"/>
            <a:ext cx="10515600" cy="5977202"/>
          </a:xfrm>
          <a:prstGeom prst="rect">
            <a:avLst/>
          </a:prstGeom>
        </p:spPr>
        <p:txBody>
          <a:bodyPr>
            <a:normAutofit/>
          </a:bodyPr>
          <a:lstStyle/>
          <a:p>
            <a:pPr marL="0" indent="0">
              <a:buNone/>
            </a:pPr>
            <a:r>
              <a:rPr lang="en-US" altLang="ja-JP" sz="3000" dirty="0">
                <a:latin typeface="Arial" panose="020B0604020202020204" pitchFamily="34" charset="0"/>
                <a:cs typeface="Arial" panose="020B0604020202020204" pitchFamily="34" charset="0"/>
              </a:rPr>
              <a:t>Rev. Kevin Clouse </a:t>
            </a:r>
            <a:r>
              <a:rPr lang="ja-JP" altLang="en-US" sz="3000" dirty="0">
                <a:latin typeface="Arial" panose="020B0604020202020204" pitchFamily="34" charset="0"/>
                <a:cs typeface="Arial" panose="020B0604020202020204" pitchFamily="34" charset="0"/>
              </a:rPr>
              <a:t>　ケビン・クラウス牧師</a:t>
            </a:r>
            <a:endParaRPr lang="en-US" altLang="ja-JP" sz="3000" i="1" dirty="0"/>
          </a:p>
          <a:p>
            <a:endParaRPr lang="en-US" altLang="ja-JP" i="1" dirty="0"/>
          </a:p>
          <a:p>
            <a:r>
              <a:rPr lang="en-US" altLang="ja-JP" dirty="0"/>
              <a:t>Matthew</a:t>
            </a:r>
            <a:r>
              <a:rPr lang="ja-JP" altLang="en-US" sz="2400" dirty="0">
                <a:latin typeface="Hiragino Maru Gothic ProN W4" panose="020F0400000000000000" pitchFamily="34" charset="-128"/>
                <a:ea typeface="Hiragino Maru Gothic ProN W4" panose="020F0400000000000000" pitchFamily="34" charset="-128"/>
              </a:rPr>
              <a:t>（マタイ）</a:t>
            </a:r>
            <a:r>
              <a:rPr lang="en-US" altLang="ja-JP" dirty="0"/>
              <a:t>11:28-29</a:t>
            </a:r>
          </a:p>
          <a:p>
            <a:pPr marL="0" indent="0">
              <a:buNone/>
            </a:pP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すべて、疲れた人、重荷を負っている人は、わたし</a:t>
            </a:r>
            <a:r>
              <a:rPr lang="ja-JP" altLang="en-US" dirty="0">
                <a:latin typeface="Hiragino Maru Gothic ProN W4" panose="020F0400000000000000" pitchFamily="34" charset="-128"/>
                <a:ea typeface="Hiragino Maru Gothic ProN W4" panose="020F0400000000000000" pitchFamily="34" charset="-128"/>
              </a:rPr>
              <a:t>（イエス）</a:t>
            </a:r>
            <a:r>
              <a:rPr lang="ja-JP" altLang="ja-JP" dirty="0">
                <a:latin typeface="Hiragino Maru Gothic ProN W4" panose="020F0400000000000000" pitchFamily="34" charset="-128"/>
                <a:ea typeface="Hiragino Maru Gothic ProN W4" panose="020F0400000000000000" pitchFamily="34" charset="-128"/>
              </a:rPr>
              <a:t>のところに来なさい。わたしがあなたがたを休ませてあげます。わたしは心優しく、へりくだっているから、あなた</a:t>
            </a:r>
            <a:r>
              <a:rPr lang="ja-JP" altLang="en-US" dirty="0">
                <a:latin typeface="Hiragino Maru Gothic ProN W4" panose="020F0400000000000000" pitchFamily="34" charset="-128"/>
                <a:ea typeface="Hiragino Maru Gothic ProN W4" panose="020F0400000000000000" pitchFamily="34" charset="-128"/>
              </a:rPr>
              <a:t>方</a:t>
            </a:r>
            <a:r>
              <a:rPr lang="ja-JP" altLang="ja-JP" dirty="0">
                <a:latin typeface="Hiragino Maru Gothic ProN W4" panose="020F0400000000000000" pitchFamily="34" charset="-128"/>
                <a:ea typeface="Hiragino Maru Gothic ProN W4" panose="020F0400000000000000" pitchFamily="34" charset="-128"/>
              </a:rPr>
              <a:t>もわたしのくびきを負って</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わたしから学びなさい。そうすれば</a:t>
            </a:r>
            <a:r>
              <a:rPr lang="ja-JP" altLang="en-US" dirty="0">
                <a:latin typeface="Hiragino Maru Gothic ProN W4" panose="020F0400000000000000" pitchFamily="34" charset="-128"/>
                <a:ea typeface="Hiragino Maru Gothic ProN W4" panose="020F0400000000000000" pitchFamily="34" charset="-128"/>
              </a:rPr>
              <a:t>魂</a:t>
            </a:r>
            <a:r>
              <a:rPr lang="ja-JP" altLang="ja-JP" dirty="0">
                <a:latin typeface="Hiragino Maru Gothic ProN W4" panose="020F0400000000000000" pitchFamily="34" charset="-128"/>
                <a:ea typeface="Hiragino Maru Gothic ProN W4" panose="020F0400000000000000" pitchFamily="34" charset="-128"/>
              </a:rPr>
              <a:t>に安らぎが来ます。</a:t>
            </a:r>
            <a:r>
              <a:rPr lang="ja-JP" altLang="en-US" dirty="0">
                <a:latin typeface="Hiragino Maru Gothic ProN W4" panose="020F0400000000000000" pitchFamily="34" charset="-128"/>
                <a:ea typeface="Hiragino Maru Gothic ProN W4" panose="020F0400000000000000" pitchFamily="34" charset="-128"/>
              </a:rPr>
              <a:t>」</a:t>
            </a:r>
            <a:endParaRPr lang="ja-JP" altLang="ja-JP" dirty="0">
              <a:latin typeface="Hiragino Maru Gothic ProN W4" panose="020F0400000000000000" pitchFamily="34" charset="-128"/>
              <a:ea typeface="Hiragino Maru Gothic ProN W4" panose="020F0400000000000000" pitchFamily="34" charset="-128"/>
            </a:endParaRPr>
          </a:p>
          <a:p>
            <a:pPr marL="0" indent="0">
              <a:buNone/>
            </a:pPr>
            <a:endParaRPr lang="en-US" altLang="ja-JP" i="1" dirty="0"/>
          </a:p>
          <a:p>
            <a:r>
              <a:rPr lang="en-US" altLang="ja-JP" dirty="0"/>
              <a:t>Romans</a:t>
            </a:r>
            <a:r>
              <a:rPr lang="ja-JP" altLang="en-US" sz="2400" dirty="0">
                <a:latin typeface="Hiragino Maru Gothic ProN W4" panose="020F0400000000000000" pitchFamily="34" charset="-128"/>
                <a:ea typeface="Hiragino Maru Gothic ProN W4" panose="020F0400000000000000" pitchFamily="34" charset="-128"/>
              </a:rPr>
              <a:t>（ローマ人への手紙）</a:t>
            </a:r>
            <a:r>
              <a:rPr lang="en-US" altLang="ja-JP" dirty="0"/>
              <a:t>15:13</a:t>
            </a:r>
          </a:p>
          <a:p>
            <a:pPr marL="0" indent="0">
              <a:buNone/>
            </a:pP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どうか望みの神があなた</a:t>
            </a:r>
            <a:r>
              <a:rPr lang="ja-JP" altLang="en-US" dirty="0">
                <a:latin typeface="Hiragino Maru Gothic ProN W4" panose="020F0400000000000000" pitchFamily="34" charset="-128"/>
                <a:ea typeface="Hiragino Maru Gothic ProN W4" panose="020F0400000000000000" pitchFamily="34" charset="-128"/>
              </a:rPr>
              <a:t>方</a:t>
            </a:r>
            <a:r>
              <a:rPr lang="ja-JP" altLang="ja-JP" dirty="0">
                <a:latin typeface="Hiragino Maru Gothic ProN W4" panose="020F0400000000000000" pitchFamily="34" charset="-128"/>
                <a:ea typeface="Hiragino Maru Gothic ProN W4" panose="020F0400000000000000" pitchFamily="34" charset="-128"/>
              </a:rPr>
              <a:t>を</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信仰による</a:t>
            </a:r>
            <a:r>
              <a:rPr lang="ja-JP" altLang="en-US" dirty="0">
                <a:latin typeface="Hiragino Maru Gothic ProN W4" panose="020F0400000000000000" pitchFamily="34" charset="-128"/>
                <a:ea typeface="Hiragino Maru Gothic ProN W4" panose="020F0400000000000000" pitchFamily="34" charset="-128"/>
              </a:rPr>
              <a:t>全て</a:t>
            </a:r>
            <a:r>
              <a:rPr lang="ja-JP" altLang="ja-JP" dirty="0">
                <a:latin typeface="Hiragino Maru Gothic ProN W4" panose="020F0400000000000000" pitchFamily="34" charset="-128"/>
                <a:ea typeface="Hiragino Maru Gothic ProN W4" panose="020F0400000000000000" pitchFamily="34" charset="-128"/>
              </a:rPr>
              <a:t>の喜びと平和をもって満たし、聖霊の力によって望みに</a:t>
            </a:r>
            <a:r>
              <a:rPr lang="ja-JP" altLang="en-US" dirty="0">
                <a:latin typeface="Hiragino Maru Gothic ProN W4" panose="020F0400000000000000" pitchFamily="34" charset="-128"/>
                <a:ea typeface="Hiragino Maru Gothic ProN W4" panose="020F0400000000000000" pitchFamily="34" charset="-128"/>
              </a:rPr>
              <a:t>溢れ</a:t>
            </a:r>
            <a:r>
              <a:rPr lang="ja-JP" altLang="ja-JP" dirty="0">
                <a:latin typeface="Hiragino Maru Gothic ProN W4" panose="020F0400000000000000" pitchFamily="34" charset="-128"/>
                <a:ea typeface="Hiragino Maru Gothic ProN W4" panose="020F0400000000000000" pitchFamily="34" charset="-128"/>
              </a:rPr>
              <a:t>させて</a:t>
            </a:r>
            <a:r>
              <a:rPr lang="ja-JP" altLang="en-US" dirty="0">
                <a:latin typeface="Hiragino Maru Gothic ProN W4" panose="020F0400000000000000" pitchFamily="34" charset="-128"/>
                <a:ea typeface="Hiragino Maru Gothic ProN W4" panose="020F0400000000000000" pitchFamily="34" charset="-128"/>
              </a:rPr>
              <a:t>くだ</a:t>
            </a:r>
            <a:r>
              <a:rPr lang="ja-JP" altLang="ja-JP" dirty="0">
                <a:latin typeface="Hiragino Maru Gothic ProN W4" panose="020F0400000000000000" pitchFamily="34" charset="-128"/>
                <a:ea typeface="Hiragino Maru Gothic ProN W4" panose="020F0400000000000000" pitchFamily="34" charset="-128"/>
              </a:rPr>
              <a:t>さいますように。</a:t>
            </a:r>
            <a:r>
              <a:rPr lang="ja-JP" altLang="en-US" dirty="0">
                <a:latin typeface="Hiragino Maru Gothic ProN W4" panose="020F0400000000000000" pitchFamily="34" charset="-128"/>
                <a:ea typeface="Hiragino Maru Gothic ProN W4" panose="020F0400000000000000" pitchFamily="34" charset="-128"/>
              </a:rPr>
              <a:t>」</a:t>
            </a:r>
            <a:endParaRPr kumimoji="1" lang="ja-JP" altLang="en-US"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283474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2B8E58C-538A-1D4A-BF6A-91B90D5BFCAC}"/>
              </a:ext>
            </a:extLst>
          </p:cNvPr>
          <p:cNvSpPr>
            <a:spLocks noGrp="1"/>
          </p:cNvSpPr>
          <p:nvPr>
            <p:ph idx="4294967295"/>
          </p:nvPr>
        </p:nvSpPr>
        <p:spPr>
          <a:xfrm>
            <a:off x="1271861" y="1115776"/>
            <a:ext cx="9648278" cy="4351338"/>
          </a:xfrm>
          <a:prstGeom prst="rect">
            <a:avLst/>
          </a:prstGeom>
        </p:spPr>
        <p:txBody>
          <a:bodyPr>
            <a:noAutofit/>
          </a:bodyPr>
          <a:lstStyle/>
          <a:p>
            <a:pPr marL="0" indent="0">
              <a:buNone/>
            </a:pPr>
            <a:r>
              <a:rPr lang="en-US" altLang="ja-JP" sz="3200" dirty="0">
                <a:latin typeface="Arial" panose="020B0604020202020204" pitchFamily="34" charset="0"/>
                <a:cs typeface="Arial" panose="020B0604020202020204" pitchFamily="34" charset="0"/>
              </a:rPr>
              <a:t>Even after he joined the ICU, I was talking to him in my heart, "Yuki-san. Yuki-san, can you hear me?" while thinking of his smile.</a:t>
            </a:r>
          </a:p>
          <a:p>
            <a:pPr marL="0" indent="0">
              <a:buNone/>
            </a:pPr>
            <a:endParaRPr lang="ja-JP" altLang="ja-JP" sz="3200" dirty="0">
              <a:latin typeface="Arial" panose="020B0604020202020204" pitchFamily="34" charset="0"/>
              <a:cs typeface="Arial" panose="020B0604020202020204" pitchFamily="34" charset="0"/>
            </a:endParaRPr>
          </a:p>
          <a:p>
            <a:pPr marL="0" indent="0">
              <a:buNone/>
            </a:pPr>
            <a:r>
              <a:rPr lang="en-US" altLang="ja-JP" sz="3200" dirty="0">
                <a:latin typeface="Arial" panose="020B0604020202020204" pitchFamily="34" charset="0"/>
                <a:cs typeface="Arial" panose="020B0604020202020204" pitchFamily="34" charset="0"/>
              </a:rPr>
              <a:t>I think many people in here can still hear Yuki-san's voice calling their name along with his smile.</a:t>
            </a:r>
            <a:endParaRPr lang="ja-JP" altLang="ja-JP" sz="3200" dirty="0">
              <a:latin typeface="Arial" panose="020B0604020202020204" pitchFamily="34" charset="0"/>
              <a:cs typeface="Arial" panose="020B0604020202020204" pitchFamily="34" charset="0"/>
            </a:endParaRPr>
          </a:p>
          <a:p>
            <a:pPr marL="0" indent="0">
              <a:buNone/>
            </a:pPr>
            <a:endParaRPr lang="en-US" altLang="ja-JP" sz="3200" dirty="0">
              <a:latin typeface="Arial" panose="020B0604020202020204" pitchFamily="34" charset="0"/>
              <a:cs typeface="Arial" panose="020B0604020202020204" pitchFamily="34" charset="0"/>
            </a:endParaRPr>
          </a:p>
          <a:p>
            <a:pPr marL="0" indent="0">
              <a:buNone/>
            </a:pPr>
            <a:r>
              <a:rPr lang="en-US" altLang="ja-JP" sz="3200" dirty="0">
                <a:latin typeface="Arial" panose="020B0604020202020204" pitchFamily="34" charset="0"/>
                <a:cs typeface="Arial" panose="020B0604020202020204" pitchFamily="34" charset="0"/>
              </a:rPr>
              <a:t>I am grateful to have met Yuki-san and was so lucky to feel his large capacity of love.  Thank you.</a:t>
            </a:r>
            <a:endParaRPr lang="ja-JP" altLang="ja-JP" sz="3200" dirty="0">
              <a:latin typeface="Arial" panose="020B0604020202020204" pitchFamily="34" charset="0"/>
              <a:cs typeface="Arial" panose="020B0604020202020204" pitchFamily="34" charset="0"/>
            </a:endParaRPr>
          </a:p>
          <a:p>
            <a:pPr marL="0" indent="0">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36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91033B6-6F71-2E43-BD86-CE233DFCEFA4}"/>
              </a:ext>
            </a:extLst>
          </p:cNvPr>
          <p:cNvSpPr>
            <a:spLocks noGrp="1"/>
          </p:cNvSpPr>
          <p:nvPr>
            <p:ph idx="4294967295"/>
          </p:nvPr>
        </p:nvSpPr>
        <p:spPr>
          <a:xfrm>
            <a:off x="739613" y="479738"/>
            <a:ext cx="10481544" cy="5898523"/>
          </a:xfrm>
          <a:prstGeom prst="rect">
            <a:avLst/>
          </a:prstGeom>
        </p:spPr>
        <p:txBody>
          <a:bodyPr>
            <a:normAutofit lnSpcReduction="10000"/>
          </a:bodyPr>
          <a:lstStyle/>
          <a:p>
            <a:r>
              <a:rPr lang="en-US" altLang="ja-JP" sz="3000" dirty="0"/>
              <a:t>John</a:t>
            </a:r>
            <a:r>
              <a:rPr lang="ja-JP" altLang="en-US" sz="2600">
                <a:latin typeface="Hiragino Maru Gothic ProN W4" panose="020F0400000000000000" pitchFamily="34" charset="-128"/>
                <a:ea typeface="Hiragino Maru Gothic ProN W4" panose="020F0400000000000000" pitchFamily="34" charset="-128"/>
              </a:rPr>
              <a:t>（ヨハネ）</a:t>
            </a:r>
            <a:r>
              <a:rPr lang="en-US" altLang="ja-JP" sz="3000" dirty="0"/>
              <a:t>11:25-26 </a:t>
            </a:r>
          </a:p>
          <a:p>
            <a:pPr marL="0" indent="0">
              <a:buNone/>
            </a:pPr>
            <a:r>
              <a:rPr lang="ja-JP" altLang="ja-JP">
                <a:latin typeface="Hiragino Maru Gothic ProN W4" panose="020F0400000000000000" pitchFamily="34" charset="-128"/>
                <a:ea typeface="Hiragino Maru Gothic ProN W4" panose="020F0400000000000000" pitchFamily="34" charset="-128"/>
              </a:rPr>
              <a:t>イエスは言われた。「わたしは、よみがえりです。いのちです。わたしを信じる者は、死んでも生きるのです。また、生きていてわたしを信じる者は、決して死ぬことがありません。このことを信じますか。</a:t>
            </a:r>
            <a:r>
              <a:rPr lang="ja-JP" altLang="en-US">
                <a:latin typeface="Hiragino Maru Gothic ProN W4" panose="020F0400000000000000" pitchFamily="34" charset="-128"/>
                <a:ea typeface="Hiragino Maru Gothic ProN W4" panose="020F0400000000000000" pitchFamily="34" charset="-128"/>
              </a:rPr>
              <a:t>」</a:t>
            </a:r>
            <a:endParaRPr lang="en-US" altLang="ja-JP" dirty="0">
              <a:latin typeface="Hiragino Maru Gothic ProN W4" panose="020F0400000000000000" pitchFamily="34" charset="-128"/>
              <a:ea typeface="Hiragino Maru Gothic ProN W4" panose="020F0400000000000000" pitchFamily="34" charset="-128"/>
            </a:endParaRPr>
          </a:p>
          <a:p>
            <a:pPr marL="0" indent="0">
              <a:buNone/>
            </a:pPr>
            <a:endParaRPr lang="en-US" altLang="ja-JP" i="1" dirty="0"/>
          </a:p>
          <a:p>
            <a:r>
              <a:rPr lang="en-US" altLang="ja-JP" sz="3000" dirty="0"/>
              <a:t>Revelation</a:t>
            </a:r>
            <a:r>
              <a:rPr lang="ja-JP" altLang="en-US" sz="2600">
                <a:latin typeface="Hiragino Maru Gothic ProN W4" panose="020F0400000000000000" pitchFamily="34" charset="-128"/>
                <a:ea typeface="Hiragino Maru Gothic ProN W4" panose="020F0400000000000000" pitchFamily="34" charset="-128"/>
              </a:rPr>
              <a:t>（黙示録）</a:t>
            </a:r>
            <a:r>
              <a:rPr lang="en-US" altLang="ja-JP" sz="3000" dirty="0"/>
              <a:t>21:3-5a</a:t>
            </a:r>
          </a:p>
          <a:p>
            <a:pPr marL="0" indent="0">
              <a:buNone/>
            </a:pPr>
            <a:r>
              <a:rPr lang="ja-JP" altLang="ja-JP">
                <a:latin typeface="Hiragino Maru Gothic ProN W4" panose="020F0400000000000000" pitchFamily="34" charset="-128"/>
                <a:ea typeface="Hiragino Maru Gothic ProN W4" panose="020F0400000000000000" pitchFamily="34" charset="-128"/>
              </a:rPr>
              <a:t>そのとき私は、御座から出る大きな声がこう言うのを聞いた。「見よ。神の幕屋が人と</a:t>
            </a:r>
            <a:r>
              <a:rPr lang="ja-JP" altLang="en-US">
                <a:latin typeface="Hiragino Maru Gothic ProN W4" panose="020F0400000000000000" pitchFamily="34" charset="-128"/>
                <a:ea typeface="Hiragino Maru Gothic ProN W4" panose="020F0400000000000000" pitchFamily="34" charset="-128"/>
              </a:rPr>
              <a:t>とも</a:t>
            </a:r>
            <a:r>
              <a:rPr lang="ja-JP" altLang="ja-JP">
                <a:latin typeface="Hiragino Maru Gothic ProN W4" panose="020F0400000000000000" pitchFamily="34" charset="-128"/>
                <a:ea typeface="Hiragino Maru Gothic ProN W4" panose="020F0400000000000000" pitchFamily="34" charset="-128"/>
              </a:rPr>
              <a:t>にある。神は彼らとともに住み、彼らはその民となる。また、神ご自身が彼らとともにおられて、彼らの目の涙をすっかり</a:t>
            </a:r>
            <a:r>
              <a:rPr lang="ja-JP" altLang="en-US">
                <a:latin typeface="Hiragino Maru Gothic ProN W4" panose="020F0400000000000000" pitchFamily="34" charset="-128"/>
                <a:ea typeface="Hiragino Maru Gothic ProN W4" panose="020F0400000000000000" pitchFamily="34" charset="-128"/>
              </a:rPr>
              <a:t>拭い</a:t>
            </a:r>
            <a:r>
              <a:rPr lang="ja-JP" altLang="ja-JP">
                <a:latin typeface="Hiragino Maru Gothic ProN W4" panose="020F0400000000000000" pitchFamily="34" charset="-128"/>
                <a:ea typeface="Hiragino Maru Gothic ProN W4" panose="020F0400000000000000" pitchFamily="34" charset="-128"/>
              </a:rPr>
              <a:t>取ってくださる。もはや死もなく、悲しみ、叫び、苦しみもない。なぜなら以前のものが、もはや過ぎ去ったからである。」</a:t>
            </a:r>
            <a:r>
              <a:rPr lang="ja-JP" altLang="en-US">
                <a:latin typeface="Hiragino Maru Gothic ProN W4" panose="020F0400000000000000" pitchFamily="34" charset="-128"/>
                <a:ea typeface="Hiragino Maru Gothic ProN W4" panose="020F0400000000000000" pitchFamily="34" charset="-128"/>
              </a:rPr>
              <a:t>　</a:t>
            </a:r>
            <a:endParaRPr lang="en-US" altLang="ja-JP" dirty="0">
              <a:latin typeface="Hiragino Maru Gothic ProN W4" panose="020F0400000000000000" pitchFamily="34" charset="-128"/>
              <a:ea typeface="Hiragino Maru Gothic ProN W4" panose="020F0400000000000000" pitchFamily="34" charset="-128"/>
            </a:endParaRPr>
          </a:p>
          <a:p>
            <a:pPr marL="0" indent="0">
              <a:buNone/>
            </a:pPr>
            <a:r>
              <a:rPr lang="ja-JP" altLang="ja-JP">
                <a:latin typeface="Hiragino Maru Gothic ProN W4" panose="020F0400000000000000" pitchFamily="34" charset="-128"/>
                <a:ea typeface="Hiragino Maru Gothic ProN W4" panose="020F0400000000000000" pitchFamily="34" charset="-128"/>
              </a:rPr>
              <a:t>すると御座に着いておられる方が言われた。「見よ。わたしは、すべてを新しくする。</a:t>
            </a:r>
            <a:r>
              <a:rPr lang="ja-JP" altLang="en-US">
                <a:latin typeface="Hiragino Maru Gothic ProN W4" panose="020F0400000000000000" pitchFamily="34" charset="-128"/>
                <a:ea typeface="Hiragino Maru Gothic ProN W4" panose="020F0400000000000000" pitchFamily="34" charset="-128"/>
              </a:rPr>
              <a:t>」</a:t>
            </a:r>
            <a:endParaRPr kumimoji="1"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98696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E7AE6A-4BDF-7B41-BE8B-B5A1CEB6D6AD}"/>
              </a:ext>
            </a:extLst>
          </p:cNvPr>
          <p:cNvSpPr>
            <a:spLocks noGrp="1"/>
          </p:cNvSpPr>
          <p:nvPr>
            <p:ph type="title" idx="4294967295"/>
          </p:nvPr>
        </p:nvSpPr>
        <p:spPr>
          <a:xfrm>
            <a:off x="838200" y="339368"/>
            <a:ext cx="10515600" cy="1325563"/>
          </a:xfrm>
          <a:prstGeom prst="rect">
            <a:avLst/>
          </a:prstGeom>
        </p:spPr>
        <p:txBody>
          <a:bodyPr>
            <a:normAutofit/>
          </a:bodyPr>
          <a:lstStyle/>
          <a:p>
            <a:pPr algn="ctr"/>
            <a:r>
              <a:rPr lang="en-US" altLang="ja-JP" sz="3600" dirty="0">
                <a:latin typeface="Arial" panose="020B0604020202020204" pitchFamily="34" charset="0"/>
                <a:cs typeface="Arial" panose="020B0604020202020204" pitchFamily="34" charset="0"/>
              </a:rPr>
              <a:t>Hymn: “Amazing Grace” </a:t>
            </a:r>
            <a:br>
              <a:rPr lang="en-US" altLang="ja-JP" sz="3600" dirty="0">
                <a:latin typeface="Arial" panose="020B0604020202020204" pitchFamily="34" charset="0"/>
                <a:cs typeface="Arial" panose="020B0604020202020204" pitchFamily="34" charset="0"/>
              </a:rPr>
            </a:br>
            <a:r>
              <a:rPr lang="en-US" altLang="ja-JP" sz="2800" dirty="0">
                <a:latin typeface="Arial" panose="020B0604020202020204" pitchFamily="34" charset="0"/>
                <a:cs typeface="Arial" panose="020B0604020202020204" pitchFamily="34" charset="0"/>
              </a:rPr>
              <a:t>(verses 1-2 in Japanese and verses 3-4 in English)</a:t>
            </a:r>
            <a:endParaRPr kumimoji="1" lang="ja-JP" altLang="en-US" sz="280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0B82432C-D733-204B-8A28-B8FC21B7E9EE}"/>
              </a:ext>
            </a:extLst>
          </p:cNvPr>
          <p:cNvSpPr>
            <a:spLocks noGrp="1"/>
          </p:cNvSpPr>
          <p:nvPr>
            <p:ph idx="4294967295"/>
          </p:nvPr>
        </p:nvSpPr>
        <p:spPr>
          <a:xfrm>
            <a:off x="838200" y="1825625"/>
            <a:ext cx="10357022" cy="4351338"/>
          </a:xfrm>
          <a:prstGeom prst="rect">
            <a:avLst/>
          </a:prstGeom>
        </p:spPr>
        <p:txBody>
          <a:bodyPr>
            <a:normAutofit/>
          </a:bodyPr>
          <a:lstStyle/>
          <a:p>
            <a:pPr marL="0" indent="0" algn="ctr">
              <a:buNone/>
            </a:pPr>
            <a:r>
              <a:rPr lang="en-US" altLang="ja-JP" sz="3200" b="1" dirty="0">
                <a:latin typeface="Calibri" charset="0"/>
                <a:ea typeface="ＭＳ Ｐゴシック" charset="0"/>
                <a:cs typeface="ＭＳ Ｐゴシック" charset="0"/>
              </a:rPr>
              <a:t>1. </a:t>
            </a:r>
            <a:r>
              <a:rPr lang="ja-JP" altLang="en-US" sz="3200" b="1" dirty="0">
                <a:latin typeface="Calibri" charset="0"/>
                <a:ea typeface="ＭＳ Ｐゴシック" charset="0"/>
                <a:cs typeface="ＭＳ Ｐゴシック" charset="0"/>
              </a:rPr>
              <a:t>驚くばかりの　恵みなりき</a:t>
            </a:r>
            <a:br>
              <a:rPr lang="ja-JP" altLang="en-US" sz="3200" b="1" dirty="0">
                <a:latin typeface="Calibri" charset="0"/>
                <a:ea typeface="ＭＳ Ｐゴシック" charset="0"/>
                <a:cs typeface="ＭＳ Ｐゴシック" charset="0"/>
              </a:rPr>
            </a:br>
            <a:r>
              <a:rPr lang="en-US" altLang="ja-JP" sz="3200" b="1" dirty="0" err="1">
                <a:latin typeface="Calibri" charset="0"/>
                <a:ea typeface="ＭＳ Ｐゴシック" charset="0"/>
                <a:cs typeface="ＭＳ Ｐゴシック" charset="0"/>
              </a:rPr>
              <a:t>Odoroku</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bakari</a:t>
            </a:r>
            <a:r>
              <a:rPr lang="en-US" altLang="ja-JP" sz="3200" b="1" dirty="0">
                <a:latin typeface="Calibri" charset="0"/>
                <a:ea typeface="ＭＳ Ｐゴシック" charset="0"/>
                <a:cs typeface="ＭＳ Ｐゴシック" charset="0"/>
              </a:rPr>
              <a:t> no </a:t>
            </a:r>
            <a:r>
              <a:rPr lang="en-US" altLang="ja-JP" sz="3200" b="1" dirty="0" err="1">
                <a:latin typeface="Calibri" charset="0"/>
                <a:ea typeface="ＭＳ Ｐゴシック" charset="0"/>
                <a:cs typeface="ＭＳ Ｐゴシック" charset="0"/>
              </a:rPr>
              <a:t>megumi</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nariki</a:t>
            </a:r>
            <a:br>
              <a:rPr lang="ja-JP" altLang="en-US" sz="3200" b="1" dirty="0">
                <a:latin typeface="Calibri" charset="0"/>
                <a:ea typeface="ＭＳ Ｐゴシック" charset="0"/>
                <a:cs typeface="ＭＳ Ｐゴシック" charset="0"/>
              </a:rPr>
            </a:br>
            <a:r>
              <a:rPr lang="ja-JP" altLang="en-US" sz="3200" b="1" dirty="0">
                <a:latin typeface="Calibri" charset="0"/>
                <a:ea typeface="ＭＳ Ｐゴシック" charset="0"/>
                <a:cs typeface="ＭＳ Ｐゴシック" charset="0"/>
              </a:rPr>
              <a:t>この身の　けがれを　知れる我に</a:t>
            </a:r>
            <a:r>
              <a:rPr lang="en-US" altLang="ja-JP" sz="3200" b="1" dirty="0">
                <a:latin typeface="Calibri" charset="0"/>
                <a:ea typeface="ＭＳ Ｐゴシック" charset="0"/>
                <a:cs typeface="ＭＳ Ｐゴシック" charset="0"/>
              </a:rPr>
              <a:t>	    </a:t>
            </a:r>
            <a:br>
              <a:rPr lang="ja-JP" altLang="en-US" sz="3200" b="1" dirty="0">
                <a:latin typeface="Calibri" charset="0"/>
                <a:ea typeface="ＭＳ Ｐゴシック" charset="0"/>
                <a:cs typeface="ＭＳ Ｐゴシック" charset="0"/>
              </a:rPr>
            </a:b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Kono</a:t>
            </a:r>
            <a:r>
              <a:rPr lang="en-US" altLang="ja-JP" sz="3200" b="1" dirty="0">
                <a:latin typeface="Calibri" charset="0"/>
                <a:ea typeface="ＭＳ Ｐゴシック" charset="0"/>
                <a:cs typeface="ＭＳ Ｐゴシック" charset="0"/>
              </a:rPr>
              <a:t> mi no </a:t>
            </a:r>
            <a:r>
              <a:rPr lang="en-US" altLang="ja-JP" sz="3200" b="1" dirty="0" err="1">
                <a:latin typeface="Calibri" charset="0"/>
                <a:ea typeface="ＭＳ Ｐゴシック" charset="0"/>
                <a:cs typeface="ＭＳ Ｐゴシック" charset="0"/>
              </a:rPr>
              <a:t>kegare</a:t>
            </a:r>
            <a:r>
              <a:rPr lang="en-US" altLang="ja-JP" sz="3200" b="1" dirty="0">
                <a:latin typeface="Calibri" charset="0"/>
                <a:ea typeface="ＭＳ Ｐゴシック" charset="0"/>
                <a:cs typeface="ＭＳ Ｐゴシック" charset="0"/>
              </a:rPr>
              <a:t> o </a:t>
            </a:r>
            <a:r>
              <a:rPr lang="en-US" altLang="ja-JP" sz="3200" b="1" dirty="0" err="1">
                <a:latin typeface="Calibri" charset="0"/>
                <a:ea typeface="ＭＳ Ｐゴシック" charset="0"/>
                <a:cs typeface="ＭＳ Ｐゴシック" charset="0"/>
              </a:rPr>
              <a:t>shireru</a:t>
            </a:r>
            <a:r>
              <a:rPr lang="en-US" altLang="ja-JP" sz="3200" b="1" dirty="0">
                <a:latin typeface="Calibri" charset="0"/>
                <a:ea typeface="ＭＳ Ｐゴシック" charset="0"/>
                <a:cs typeface="ＭＳ Ｐゴシック" charset="0"/>
              </a:rPr>
              <a:t> ware </a:t>
            </a:r>
            <a:r>
              <a:rPr lang="en-US" altLang="ja-JP" sz="3200" b="1" dirty="0" err="1">
                <a:latin typeface="Calibri" charset="0"/>
                <a:ea typeface="ＭＳ Ｐゴシック" charset="0"/>
                <a:cs typeface="ＭＳ Ｐゴシック" charset="0"/>
              </a:rPr>
              <a:t>ni</a:t>
            </a:r>
            <a:r>
              <a:rPr lang="en-US" altLang="ja-JP" sz="3200" b="1" dirty="0">
                <a:latin typeface="Calibri" charset="0"/>
                <a:ea typeface="ＭＳ Ｐゴシック" charset="0"/>
                <a:cs typeface="ＭＳ Ｐゴシック" charset="0"/>
              </a:rPr>
              <a:t>	      </a:t>
            </a:r>
            <a:br>
              <a:rPr lang="ja-JP" altLang="en-US" sz="3200" b="1" dirty="0">
                <a:latin typeface="Calibri" charset="0"/>
                <a:ea typeface="ＭＳ Ｐゴシック" charset="0"/>
                <a:cs typeface="ＭＳ Ｐゴシック" charset="0"/>
              </a:rPr>
            </a:br>
            <a:br>
              <a:rPr lang="en-US" altLang="ja-JP" sz="3200" b="1" dirty="0">
                <a:latin typeface="Calibri" charset="0"/>
                <a:ea typeface="ＭＳ Ｐゴシック" charset="0"/>
                <a:cs typeface="ＭＳ Ｐゴシック" charset="0"/>
              </a:rPr>
            </a:br>
            <a:r>
              <a:rPr lang="en-US" altLang="ja-JP" sz="3200" b="1" dirty="0">
                <a:latin typeface="Calibri" charset="0"/>
                <a:ea typeface="ＭＳ Ｐゴシック" charset="0"/>
                <a:cs typeface="ＭＳ Ｐゴシック" charset="0"/>
              </a:rPr>
              <a:t>2. </a:t>
            </a:r>
            <a:r>
              <a:rPr lang="ja-JP" altLang="en-US" sz="3200" b="1" dirty="0">
                <a:latin typeface="Calibri" charset="0"/>
                <a:ea typeface="ＭＳ Ｐゴシック" charset="0"/>
                <a:cs typeface="ＭＳ Ｐゴシック" charset="0"/>
              </a:rPr>
              <a:t>御国に　着く朝　いよよ高く</a:t>
            </a:r>
            <a:br>
              <a:rPr lang="ja-JP" altLang="en-US" sz="3200" b="1" dirty="0">
                <a:latin typeface="Calibri" charset="0"/>
                <a:ea typeface="ＭＳ Ｐゴシック" charset="0"/>
                <a:cs typeface="ＭＳ Ｐゴシック" charset="0"/>
              </a:rPr>
            </a:br>
            <a:r>
              <a:rPr lang="en-US" altLang="ja-JP" sz="3200" b="1" dirty="0">
                <a:latin typeface="Calibri" charset="0"/>
                <a:ea typeface="ＭＳ Ｐゴシック" charset="0"/>
                <a:cs typeface="ＭＳ Ｐゴシック" charset="0"/>
              </a:rPr>
              <a:t>Mikuni </a:t>
            </a:r>
            <a:r>
              <a:rPr lang="en-US" altLang="ja-JP" sz="3200" b="1" dirty="0" err="1">
                <a:latin typeface="Calibri" charset="0"/>
                <a:ea typeface="ＭＳ Ｐゴシック" charset="0"/>
                <a:cs typeface="ＭＳ Ｐゴシック" charset="0"/>
              </a:rPr>
              <a:t>ni</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tsuku</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asa</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iyoyo</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takaku</a:t>
            </a:r>
            <a:br>
              <a:rPr lang="ja-JP" altLang="en-US" sz="3200" b="1" dirty="0">
                <a:latin typeface="Calibri" charset="0"/>
                <a:ea typeface="ＭＳ Ｐゴシック" charset="0"/>
                <a:cs typeface="ＭＳ Ｐゴシック" charset="0"/>
              </a:rPr>
            </a:br>
            <a:r>
              <a:rPr lang="ja-JP" altLang="en-US" sz="3200" b="1" dirty="0">
                <a:latin typeface="Calibri" charset="0"/>
                <a:ea typeface="ＭＳ Ｐゴシック" charset="0"/>
                <a:cs typeface="ＭＳ Ｐゴシック" charset="0"/>
              </a:rPr>
              <a:t>恵みのみ神を　たたえまつらん</a:t>
            </a:r>
            <a:r>
              <a:rPr lang="en-US" altLang="ja-JP" sz="3200" b="1" dirty="0">
                <a:latin typeface="Calibri" charset="0"/>
                <a:ea typeface="ＭＳ Ｐゴシック" charset="0"/>
                <a:cs typeface="ＭＳ Ｐゴシック" charset="0"/>
              </a:rPr>
              <a:t>  </a:t>
            </a:r>
            <a:br>
              <a:rPr lang="ja-JP" altLang="en-US" sz="3200" b="1" dirty="0">
                <a:latin typeface="Calibri" charset="0"/>
                <a:ea typeface="ＭＳ Ｐゴシック" charset="0"/>
                <a:cs typeface="ＭＳ Ｐゴシック" charset="0"/>
              </a:rPr>
            </a:br>
            <a:r>
              <a:rPr lang="en-US" altLang="ja-JP" sz="3200" b="1" dirty="0">
                <a:latin typeface="Calibri" charset="0"/>
                <a:ea typeface="ＭＳ Ｐゴシック" charset="0"/>
                <a:cs typeface="ＭＳ Ｐゴシック" charset="0"/>
              </a:rPr>
              <a:t>Megumi no </a:t>
            </a:r>
            <a:r>
              <a:rPr lang="en-US" altLang="ja-JP" sz="3200" b="1" dirty="0" err="1">
                <a:latin typeface="Calibri" charset="0"/>
                <a:ea typeface="ＭＳ Ｐゴシック" charset="0"/>
                <a:cs typeface="ＭＳ Ｐゴシック" charset="0"/>
              </a:rPr>
              <a:t>mikami</a:t>
            </a:r>
            <a:r>
              <a:rPr lang="en-US" altLang="ja-JP" sz="3200" b="1" dirty="0">
                <a:latin typeface="Calibri" charset="0"/>
                <a:ea typeface="ＭＳ Ｐゴシック" charset="0"/>
                <a:cs typeface="ＭＳ Ｐゴシック" charset="0"/>
              </a:rPr>
              <a:t> o </a:t>
            </a:r>
            <a:r>
              <a:rPr lang="en-US" altLang="ja-JP" sz="3200" b="1" dirty="0" err="1">
                <a:latin typeface="Calibri" charset="0"/>
                <a:ea typeface="ＭＳ Ｐゴシック" charset="0"/>
                <a:cs typeface="ＭＳ Ｐゴシック" charset="0"/>
              </a:rPr>
              <a:t>tatae</a:t>
            </a:r>
            <a:r>
              <a:rPr lang="en-US" altLang="ja-JP" sz="3200" b="1" dirty="0">
                <a:latin typeface="Calibri" charset="0"/>
                <a:ea typeface="ＭＳ Ｐゴシック" charset="0"/>
                <a:cs typeface="ＭＳ Ｐゴシック" charset="0"/>
              </a:rPr>
              <a:t> </a:t>
            </a:r>
            <a:r>
              <a:rPr lang="en-US" altLang="ja-JP" sz="3200" b="1" dirty="0" err="1">
                <a:latin typeface="Calibri" charset="0"/>
                <a:ea typeface="ＭＳ Ｐゴシック" charset="0"/>
                <a:cs typeface="ＭＳ Ｐゴシック" charset="0"/>
              </a:rPr>
              <a:t>matsuran</a:t>
            </a:r>
            <a:endParaRPr kumimoji="1" lang="ja-JP" altLang="en-US" sz="3200" dirty="0"/>
          </a:p>
        </p:txBody>
      </p:sp>
    </p:spTree>
    <p:extLst>
      <p:ext uri="{BB962C8B-B14F-4D97-AF65-F5344CB8AC3E}">
        <p14:creationId xmlns:p14="http://schemas.microsoft.com/office/powerpoint/2010/main" val="4032071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8899696-983B-B647-ADF4-E33E3A1A0371}"/>
              </a:ext>
            </a:extLst>
          </p:cNvPr>
          <p:cNvSpPr>
            <a:spLocks noGrp="1"/>
          </p:cNvSpPr>
          <p:nvPr>
            <p:ph idx="4294967295"/>
          </p:nvPr>
        </p:nvSpPr>
        <p:spPr>
          <a:xfrm>
            <a:off x="838200" y="1253331"/>
            <a:ext cx="10515600" cy="4351338"/>
          </a:xfrm>
          <a:prstGeom prst="rect">
            <a:avLst/>
          </a:prstGeom>
        </p:spPr>
        <p:txBody>
          <a:bodyPr>
            <a:noAutofit/>
          </a:bodyPr>
          <a:lstStyle/>
          <a:p>
            <a:pPr marL="0" indent="0" algn="ctr">
              <a:buNone/>
            </a:pPr>
            <a:r>
              <a:rPr lang="en-US" altLang="ja-JP" sz="3200" b="1" dirty="0">
                <a:solidFill>
                  <a:srgbClr val="000000"/>
                </a:solidFill>
                <a:latin typeface="Arial" panose="020B0604020202020204" pitchFamily="34" charset="0"/>
                <a:ea typeface="ＭＳ Ｐゴシック" charset="0"/>
                <a:cs typeface="Arial" panose="020B0604020202020204" pitchFamily="34" charset="0"/>
              </a:rPr>
              <a:t>3. Amazing grace! How sweet the sound </a:t>
            </a:r>
            <a:br>
              <a:rPr lang="ja-JP" altLang="en-US" sz="3200" b="1">
                <a:solidFill>
                  <a:srgbClr val="000000"/>
                </a:solidFill>
                <a:latin typeface="Arial" panose="020B0604020202020204" pitchFamily="34" charset="0"/>
                <a:ea typeface="ＭＳ Ｐゴシック" charset="0"/>
                <a:cs typeface="Arial" panose="020B0604020202020204" pitchFamily="34" charset="0"/>
              </a:rPr>
            </a:br>
            <a:r>
              <a:rPr lang="en-US" altLang="ja-JP" sz="3200" b="1" dirty="0">
                <a:solidFill>
                  <a:srgbClr val="000000"/>
                </a:solidFill>
                <a:latin typeface="Arial" panose="020B0604020202020204" pitchFamily="34" charset="0"/>
                <a:ea typeface="ＭＳ Ｐゴシック" charset="0"/>
                <a:cs typeface="Arial" panose="020B0604020202020204" pitchFamily="34" charset="0"/>
              </a:rPr>
              <a:t> That saved a wretch like me!</a:t>
            </a:r>
          </a:p>
          <a:p>
            <a:pPr marL="0" indent="0" algn="ctr">
              <a:buNone/>
            </a:pPr>
            <a:r>
              <a:rPr lang="en-US" altLang="ja-JP" sz="3200" b="1" dirty="0">
                <a:solidFill>
                  <a:srgbClr val="000000"/>
                </a:solidFill>
                <a:latin typeface="Arial" panose="020B0604020202020204" pitchFamily="34" charset="0"/>
                <a:ea typeface="ＭＳ Ｐゴシック" charset="0"/>
                <a:cs typeface="Arial" panose="020B0604020202020204" pitchFamily="34" charset="0"/>
              </a:rPr>
              <a:t>I once was lost but now am found, </a:t>
            </a:r>
            <a:br>
              <a:rPr lang="en-US" altLang="ja-JP" sz="3200" b="1" dirty="0">
                <a:solidFill>
                  <a:srgbClr val="000000"/>
                </a:solidFill>
                <a:latin typeface="Arial" panose="020B0604020202020204" pitchFamily="34" charset="0"/>
                <a:ea typeface="ＭＳ Ｐゴシック" charset="0"/>
                <a:cs typeface="Arial" panose="020B0604020202020204" pitchFamily="34" charset="0"/>
              </a:rPr>
            </a:br>
            <a:r>
              <a:rPr lang="en-US" altLang="ja-JP" sz="3200" b="1" dirty="0">
                <a:solidFill>
                  <a:srgbClr val="000000"/>
                </a:solidFill>
                <a:latin typeface="Arial" panose="020B0604020202020204" pitchFamily="34" charset="0"/>
                <a:ea typeface="ＭＳ Ｐゴシック" charset="0"/>
                <a:cs typeface="Arial" panose="020B0604020202020204" pitchFamily="34" charset="0"/>
              </a:rPr>
              <a:t>Was blind, but now I see!</a:t>
            </a:r>
          </a:p>
          <a:p>
            <a:pPr marL="0" indent="0">
              <a:buNone/>
            </a:pPr>
            <a:endParaRPr kumimoji="1" lang="en-US" altLang="ja-JP" sz="3200" b="1" dirty="0">
              <a:solidFill>
                <a:srgbClr val="000000"/>
              </a:solidFill>
              <a:latin typeface="Arial" panose="020B0604020202020204" pitchFamily="34" charset="0"/>
              <a:ea typeface="ＭＳ Ｐゴシック" charset="0"/>
              <a:cs typeface="Arial" panose="020B0604020202020204" pitchFamily="34" charset="0"/>
            </a:endParaRPr>
          </a:p>
          <a:p>
            <a:pPr marL="0" indent="0" algn="ctr">
              <a:buNone/>
            </a:pPr>
            <a:r>
              <a:rPr kumimoji="1" lang="en-US" altLang="ja-JP" sz="3200" b="1" dirty="0">
                <a:solidFill>
                  <a:srgbClr val="000000"/>
                </a:solidFill>
                <a:latin typeface="Arial" panose="020B0604020202020204" pitchFamily="34" charset="0"/>
                <a:ea typeface="ＭＳ Ｐゴシック" charset="0"/>
                <a:cs typeface="Arial" panose="020B0604020202020204" pitchFamily="34" charset="0"/>
              </a:rPr>
              <a:t>4. </a:t>
            </a:r>
            <a:r>
              <a:rPr lang="en-US" altLang="ja-JP" sz="3200" b="1" dirty="0">
                <a:latin typeface="Arial" panose="020B0604020202020204" pitchFamily="34" charset="0"/>
                <a:cs typeface="Arial" panose="020B0604020202020204" pitchFamily="34" charset="0"/>
              </a:rPr>
              <a:t>When we’ve been there ten thousand years,</a:t>
            </a:r>
            <a:br>
              <a:rPr lang="en-US" altLang="ja-JP" sz="3200" b="1" dirty="0">
                <a:latin typeface="Arial" panose="020B0604020202020204" pitchFamily="34" charset="0"/>
                <a:cs typeface="Arial" panose="020B0604020202020204" pitchFamily="34" charset="0"/>
              </a:rPr>
            </a:br>
            <a:r>
              <a:rPr lang="en-US" altLang="ja-JP" sz="3200" b="1" dirty="0">
                <a:latin typeface="Arial" panose="020B0604020202020204" pitchFamily="34" charset="0"/>
                <a:cs typeface="Arial" panose="020B0604020202020204" pitchFamily="34" charset="0"/>
              </a:rPr>
              <a:t>Bright shining as the sun,</a:t>
            </a:r>
            <a:br>
              <a:rPr lang="en-US" altLang="ja-JP" sz="3200" b="1" dirty="0">
                <a:latin typeface="Arial" panose="020B0604020202020204" pitchFamily="34" charset="0"/>
                <a:cs typeface="Arial" panose="020B0604020202020204" pitchFamily="34" charset="0"/>
              </a:rPr>
            </a:br>
            <a:r>
              <a:rPr lang="en-US" altLang="ja-JP" sz="3200" b="1" dirty="0">
                <a:latin typeface="Arial" panose="020B0604020202020204" pitchFamily="34" charset="0"/>
                <a:cs typeface="Arial" panose="020B0604020202020204" pitchFamily="34" charset="0"/>
              </a:rPr>
              <a:t>We’ve no less days to sing God’s praise</a:t>
            </a:r>
            <a:br>
              <a:rPr lang="en-US" altLang="ja-JP" sz="3200" b="1" dirty="0">
                <a:latin typeface="Arial" panose="020B0604020202020204" pitchFamily="34" charset="0"/>
                <a:cs typeface="Arial" panose="020B0604020202020204" pitchFamily="34" charset="0"/>
              </a:rPr>
            </a:br>
            <a:r>
              <a:rPr lang="en-US" altLang="ja-JP" sz="3200" b="1" dirty="0">
                <a:latin typeface="Arial" panose="020B0604020202020204" pitchFamily="34" charset="0"/>
                <a:cs typeface="Arial" panose="020B0604020202020204" pitchFamily="34" charset="0"/>
              </a:rPr>
              <a:t>Than when we’d first begun.</a:t>
            </a:r>
          </a:p>
          <a:p>
            <a:pPr marL="0" indent="0">
              <a:buNone/>
            </a:pPr>
            <a:endParaRPr kumimoji="1" lang="en-US" altLang="ja-JP" sz="3200" b="1" dirty="0">
              <a:solidFill>
                <a:srgbClr val="000000"/>
              </a:solidFill>
              <a:latin typeface="Arial" panose="020B0604020202020204" pitchFamily="34" charset="0"/>
              <a:ea typeface="ＭＳ Ｐゴシック" charset="0"/>
              <a:cs typeface="Arial" panose="020B0604020202020204" pitchFamily="34" charset="0"/>
            </a:endParaRPr>
          </a:p>
          <a:p>
            <a:pPr marL="0" indent="0">
              <a:buNone/>
            </a:pPr>
            <a:endParaRPr lang="en-US" altLang="ja-JP" sz="3200" b="1" dirty="0">
              <a:solidFill>
                <a:srgbClr val="000000"/>
              </a:solidFill>
              <a:latin typeface="Arial" panose="020B0604020202020204" pitchFamily="34" charset="0"/>
              <a:ea typeface="ＭＳ Ｐゴシック" charset="0"/>
              <a:cs typeface="Arial" panose="020B0604020202020204" pitchFamily="34" charset="0"/>
            </a:endParaRPr>
          </a:p>
          <a:p>
            <a:pPr marL="0" indent="0">
              <a:buNone/>
            </a:pPr>
            <a:endParaRPr kumimoji="1" lang="ja-JP" alt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674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2FEE4-ACC7-3D4D-B90C-7D16D3E83578}"/>
              </a:ext>
            </a:extLst>
          </p:cNvPr>
          <p:cNvSpPr>
            <a:spLocks noGrp="1"/>
          </p:cNvSpPr>
          <p:nvPr>
            <p:ph type="title" idx="4294967295"/>
          </p:nvPr>
        </p:nvSpPr>
        <p:spPr>
          <a:xfrm>
            <a:off x="838200" y="3963518"/>
            <a:ext cx="10515600" cy="1325563"/>
          </a:xfrm>
          <a:prstGeom prst="rect">
            <a:avLst/>
          </a:prstGeom>
        </p:spPr>
        <p:txBody>
          <a:bodyPr>
            <a:noAutofit/>
          </a:bodyPr>
          <a:lstStyle/>
          <a:p>
            <a:r>
              <a:rPr lang="en-US" altLang="ja-JP" sz="3600" dirty="0">
                <a:latin typeface="Arial" panose="020B0604020202020204" pitchFamily="34" charset="0"/>
                <a:cs typeface="Arial" panose="020B0604020202020204" pitchFamily="34" charset="0"/>
              </a:rPr>
              <a:t>Speech: Gerda </a:t>
            </a:r>
            <a:r>
              <a:rPr lang="en-US" altLang="ja-JP" sz="3600" dirty="0" err="1">
                <a:latin typeface="Arial" panose="020B0604020202020204" pitchFamily="34" charset="0"/>
                <a:cs typeface="Arial" panose="020B0604020202020204" pitchFamily="34" charset="0"/>
              </a:rPr>
              <a:t>Vanstralen</a:t>
            </a:r>
            <a:r>
              <a:rPr lang="en-US" altLang="ja-JP" sz="3600" dirty="0">
                <a:latin typeface="Arial" panose="020B0604020202020204" pitchFamily="34" charset="0"/>
                <a:cs typeface="Arial" panose="020B0604020202020204" pitchFamily="34" charset="0"/>
              </a:rPr>
              <a:t> </a:t>
            </a:r>
            <a:r>
              <a:rPr lang="ja-JP" altLang="en-US" sz="3600">
                <a:latin typeface="Arial" panose="020B0604020202020204" pitchFamily="34" charset="0"/>
                <a:cs typeface="Arial" panose="020B0604020202020204" pitchFamily="34" charset="0"/>
              </a:rPr>
              <a:t>　          </a:t>
            </a:r>
            <a:br>
              <a:rPr lang="en-US" altLang="ja-JP" sz="3200" dirty="0">
                <a:latin typeface="Arial" panose="020B0604020202020204" pitchFamily="34" charset="0"/>
                <a:cs typeface="Arial" panose="020B0604020202020204" pitchFamily="34" charset="0"/>
              </a:rPr>
            </a:br>
            <a:r>
              <a:rPr lang="ja-JP" altLang="en-US" sz="3200">
                <a:latin typeface="MS Gothic" panose="020B0609070205080204" pitchFamily="49" charset="-128"/>
                <a:ea typeface="MS Gothic" panose="020B0609070205080204" pitchFamily="49" charset="-128"/>
                <a:cs typeface="Arial" panose="020B0604020202020204" pitchFamily="34" charset="0"/>
              </a:rPr>
              <a:t>ゲルダ・バンストラーレンさん</a:t>
            </a:r>
            <a:br>
              <a:rPr lang="ja-JP" altLang="en-US" sz="3200">
                <a:latin typeface="Arial" panose="020B0604020202020204" pitchFamily="34" charset="0"/>
                <a:cs typeface="Arial" panose="020B0604020202020204" pitchFamily="34" charset="0"/>
              </a:rPr>
            </a:br>
            <a:endParaRPr kumimoji="1" lang="ja-JP" altLang="en-US" sz="3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727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45120F-2335-364C-B63B-EAD432A62577}"/>
              </a:ext>
            </a:extLst>
          </p:cNvPr>
          <p:cNvSpPr>
            <a:spLocks noGrp="1"/>
          </p:cNvSpPr>
          <p:nvPr>
            <p:ph idx="4294967295"/>
          </p:nvPr>
        </p:nvSpPr>
        <p:spPr>
          <a:xfrm>
            <a:off x="1184351" y="1141226"/>
            <a:ext cx="9678280" cy="5716774"/>
          </a:xfrm>
          <a:prstGeom prst="rect">
            <a:avLst/>
          </a:prstGeom>
        </p:spPr>
        <p:txBody>
          <a:bodyPr>
            <a:normAutofit/>
          </a:bodyPr>
          <a:lstStyle/>
          <a:p>
            <a:pPr marL="0" indent="0">
              <a:buNone/>
            </a:pPr>
            <a:r>
              <a:rPr kumimoji="1" lang="ja-JP" altLang="en-US" dirty="0">
                <a:latin typeface="Hiragino Maru Gothic ProN W4" panose="020F0400000000000000" pitchFamily="34" charset="-128"/>
                <a:ea typeface="Hiragino Maru Gothic ProN W4" panose="020F0400000000000000" pitchFamily="34" charset="-128"/>
              </a:rPr>
              <a:t>私たちは、</a:t>
            </a:r>
            <a:r>
              <a:rPr lang="ja-JP" altLang="ja-JP" dirty="0">
                <a:latin typeface="Hiragino Maru Gothic ProN W4" panose="020F0400000000000000" pitchFamily="34" charset="-128"/>
                <a:ea typeface="Hiragino Maru Gothic ProN W4" panose="020F0400000000000000" pitchFamily="34" charset="-128"/>
              </a:rPr>
              <a:t>水田幸直さん（ユキさん）とのお別れの</a:t>
            </a:r>
            <a:r>
              <a:rPr lang="ja-JP" altLang="ja-JP">
                <a:latin typeface="Hiragino Maru Gothic ProN W4" panose="020F0400000000000000" pitchFamily="34" charset="-128"/>
                <a:ea typeface="Hiragino Maru Gothic ProN W4" panose="020F0400000000000000" pitchFamily="34" charset="-128"/>
              </a:rPr>
              <a:t>ために集ま</a:t>
            </a:r>
            <a:r>
              <a:rPr lang="ja-JP" altLang="en-US">
                <a:latin typeface="Hiragino Maru Gothic ProN W4" panose="020F0400000000000000" pitchFamily="34" charset="-128"/>
                <a:ea typeface="Hiragino Maru Gothic ProN W4" panose="020F0400000000000000" pitchFamily="34" charset="-128"/>
              </a:rPr>
              <a:t>っています</a:t>
            </a:r>
            <a:r>
              <a:rPr lang="ja-JP" altLang="ja-JP">
                <a:latin typeface="Hiragino Maru Gothic ProN W4" panose="020F0400000000000000" pitchFamily="34" charset="-128"/>
                <a:ea typeface="Hiragino Maru Gothic ProN W4" panose="020F0400000000000000" pitchFamily="34" charset="-128"/>
              </a:rPr>
              <a:t>。</a:t>
            </a:r>
            <a:endParaRPr lang="en-US" altLang="ja-JP" dirty="0">
              <a:latin typeface="Hiragino Maru Gothic ProN W4" panose="020F0400000000000000" pitchFamily="34" charset="-128"/>
              <a:ea typeface="Hiragino Maru Gothic ProN W4" panose="020F0400000000000000" pitchFamily="34" charset="-128"/>
            </a:endParaRPr>
          </a:p>
          <a:p>
            <a:pPr marL="0" indent="0">
              <a:buNone/>
            </a:pPr>
            <a:r>
              <a:rPr lang="ja-JP" altLang="ja-JP">
                <a:latin typeface="Hiragino Maru Gothic ProN W4" panose="020F0400000000000000" pitchFamily="34" charset="-128"/>
                <a:ea typeface="Hiragino Maru Gothic ProN W4" panose="020F0400000000000000" pitchFamily="34" charset="-128"/>
              </a:rPr>
              <a:t>ずっと</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グッドバイ</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という言葉の意味について考えて</a:t>
            </a:r>
            <a:r>
              <a:rPr lang="ja-JP" altLang="en-US" dirty="0">
                <a:latin typeface="Hiragino Maru Gothic ProN W4" panose="020F0400000000000000" pitchFamily="34" charset="-128"/>
                <a:ea typeface="Hiragino Maru Gothic ProN W4" panose="020F0400000000000000" pitchFamily="34" charset="-128"/>
              </a:rPr>
              <a:t>きました</a:t>
            </a:r>
            <a:r>
              <a:rPr lang="ja-JP"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バイ</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という言葉は、</a:t>
            </a:r>
            <a:r>
              <a:rPr lang="en-US" altLang="ja-JP" dirty="0">
                <a:latin typeface="Hiragino Maru Gothic ProN W4" panose="020F0400000000000000" pitchFamily="34" charset="-128"/>
                <a:ea typeface="Hiragino Maru Gothic ProN W4" panose="020F0400000000000000" pitchFamily="34" charset="-128"/>
              </a:rPr>
              <a:t>B-Y-E</a:t>
            </a:r>
            <a:r>
              <a:rPr lang="ja-JP" altLang="ja-JP" dirty="0">
                <a:latin typeface="Hiragino Maru Gothic ProN W4" panose="020F0400000000000000" pitchFamily="34" charset="-128"/>
                <a:ea typeface="Hiragino Maru Gothic ProN W4" panose="020F0400000000000000" pitchFamily="34" charset="-128"/>
              </a:rPr>
              <a:t>という古期</a:t>
            </a:r>
            <a:r>
              <a:rPr lang="ja-JP" altLang="ja-JP">
                <a:latin typeface="Hiragino Maru Gothic ProN W4" panose="020F0400000000000000" pitchFamily="34" charset="-128"/>
                <a:ea typeface="Hiragino Maru Gothic ProN W4" panose="020F0400000000000000" pitchFamily="34" charset="-128"/>
              </a:rPr>
              <a:t>英語で「</a:t>
            </a:r>
            <a:r>
              <a:rPr lang="ja-JP" altLang="ja-JP" dirty="0">
                <a:latin typeface="Hiragino Maru Gothic ProN W4" panose="020F0400000000000000" pitchFamily="34" charset="-128"/>
                <a:ea typeface="Hiragino Maru Gothic ProN W4" panose="020F0400000000000000" pitchFamily="34" charset="-128"/>
              </a:rPr>
              <a:t>時間が決まっていない」ことを表しているそうです。</a:t>
            </a:r>
            <a:r>
              <a:rPr lang="en-US" altLang="ja-JP" dirty="0">
                <a:latin typeface="Hiragino Maru Gothic ProN W4" panose="020F0400000000000000" pitchFamily="34" charset="-128"/>
                <a:ea typeface="Hiragino Maru Gothic ProN W4" panose="020F0400000000000000" pitchFamily="34" charset="-128"/>
              </a:rPr>
              <a:t>  </a:t>
            </a:r>
          </a:p>
          <a:p>
            <a:pPr marL="0" indent="0">
              <a:buNone/>
            </a:pPr>
            <a:r>
              <a:rPr lang="ja-JP" altLang="ja-JP" dirty="0">
                <a:latin typeface="Hiragino Maru Gothic ProN W4" panose="020F0400000000000000" pitchFamily="34" charset="-128"/>
                <a:ea typeface="Hiragino Maru Gothic ProN W4" panose="020F0400000000000000" pitchFamily="34" charset="-128"/>
              </a:rPr>
              <a:t>私たちが誰かに「グッドバイ」と言う時、その別れが、不特定の時間となることを認めるということ</a:t>
            </a:r>
            <a:r>
              <a:rPr lang="ja-JP" altLang="en-US" dirty="0">
                <a:latin typeface="Hiragino Maru Gothic ProN W4" panose="020F0400000000000000" pitchFamily="34" charset="-128"/>
                <a:ea typeface="Hiragino Maru Gothic ProN W4" panose="020F0400000000000000" pitchFamily="34" charset="-128"/>
              </a:rPr>
              <a:t>だそう</a:t>
            </a:r>
            <a:r>
              <a:rPr lang="ja-JP" altLang="ja-JP" dirty="0">
                <a:latin typeface="Hiragino Maru Gothic ProN W4" panose="020F0400000000000000" pitchFamily="34" charset="-128"/>
                <a:ea typeface="Hiragino Maru Gothic ProN W4" panose="020F0400000000000000" pitchFamily="34" charset="-128"/>
              </a:rPr>
              <a:t>です。</a:t>
            </a:r>
          </a:p>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ユキさんは不特定の時間、私達の元から連れ去られました。彼の死は、私たちに多大な悲しみを</a:t>
            </a:r>
            <a:r>
              <a:rPr lang="ja-JP" altLang="ja-JP">
                <a:latin typeface="Hiragino Maru Gothic ProN W4" panose="020F0400000000000000" pitchFamily="34" charset="-128"/>
                <a:ea typeface="Hiragino Maru Gothic ProN W4" panose="020F0400000000000000" pitchFamily="34" charset="-128"/>
              </a:rPr>
              <a:t>もたらしました。</a:t>
            </a:r>
            <a:r>
              <a:rPr lang="ja-JP" altLang="en-US">
                <a:latin typeface="Hiragino Maru Gothic ProN W4" panose="020F0400000000000000" pitchFamily="34" charset="-128"/>
                <a:ea typeface="Hiragino Maru Gothic ProN W4" panose="020F0400000000000000" pitchFamily="34" charset="-128"/>
              </a:rPr>
              <a:t>いったい</a:t>
            </a:r>
            <a:r>
              <a:rPr lang="ja-JP" altLang="ja-JP">
                <a:latin typeface="Hiragino Maru Gothic ProN W4" panose="020F0400000000000000" pitchFamily="34" charset="-128"/>
                <a:ea typeface="Hiragino Maru Gothic ProN W4" panose="020F0400000000000000" pitchFamily="34" charset="-128"/>
              </a:rPr>
              <a:t>この</a:t>
            </a:r>
            <a:r>
              <a:rPr lang="ja-JP" altLang="ja-JP" dirty="0">
                <a:latin typeface="Hiragino Maru Gothic ProN W4" panose="020F0400000000000000" pitchFamily="34" charset="-128"/>
                <a:ea typeface="Hiragino Maru Gothic ProN W4" panose="020F0400000000000000" pitchFamily="34" charset="-128"/>
              </a:rPr>
              <a:t>「</a:t>
            </a:r>
            <a:r>
              <a:rPr lang="en-US" altLang="ja-JP" dirty="0">
                <a:latin typeface="Hiragino Maru Gothic ProN W4" panose="020F0400000000000000" pitchFamily="34" charset="-128"/>
                <a:ea typeface="Hiragino Maru Gothic ProN W4" panose="020F0400000000000000" pitchFamily="34" charset="-128"/>
              </a:rPr>
              <a:t>bye</a:t>
            </a:r>
            <a:r>
              <a:rPr lang="ja-JP" altLang="ja-JP" dirty="0">
                <a:latin typeface="Hiragino Maru Gothic ProN W4" panose="020F0400000000000000" pitchFamily="34" charset="-128"/>
                <a:ea typeface="Hiragino Maru Gothic ProN W4" panose="020F0400000000000000" pitchFamily="34" charset="-128"/>
              </a:rPr>
              <a:t>」に</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何の</a:t>
            </a:r>
            <a:r>
              <a:rPr lang="ja-JP" altLang="en-US" dirty="0">
                <a:latin typeface="Hiragino Maru Gothic ProN W4" panose="020F0400000000000000" pitchFamily="34" charset="-128"/>
                <a:ea typeface="Hiragino Maru Gothic ProN W4" panose="020F0400000000000000" pitchFamily="34" charset="-128"/>
              </a:rPr>
              <a:t>「</a:t>
            </a:r>
            <a:r>
              <a:rPr lang="en-US" altLang="ja-JP" dirty="0">
                <a:latin typeface="Hiragino Maru Gothic ProN W4" panose="020F0400000000000000" pitchFamily="34" charset="-128"/>
                <a:ea typeface="Hiragino Maru Gothic ProN W4" panose="020F0400000000000000" pitchFamily="34" charset="-128"/>
              </a:rPr>
              <a:t>good</a:t>
            </a:r>
            <a:r>
              <a:rPr lang="ja-JP" altLang="en-US"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があるのでしょうか？</a:t>
            </a:r>
          </a:p>
          <a:p>
            <a:pPr marL="0" indent="0">
              <a:buNone/>
            </a:pPr>
            <a:endParaRPr kumimoji="1" lang="ja-JP" altLang="en-US"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397145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0714BC6-F7A7-E04A-92C0-F11DA68C5810}"/>
              </a:ext>
            </a:extLst>
          </p:cNvPr>
          <p:cNvSpPr>
            <a:spLocks noGrp="1"/>
          </p:cNvSpPr>
          <p:nvPr>
            <p:ph idx="4294967295"/>
          </p:nvPr>
        </p:nvSpPr>
        <p:spPr>
          <a:xfrm>
            <a:off x="890000" y="513865"/>
            <a:ext cx="10412000" cy="6344135"/>
          </a:xfrm>
          <a:prstGeom prst="rect">
            <a:avLst/>
          </a:prstGeom>
        </p:spPr>
        <p:txBody>
          <a:bodyPr>
            <a:normAutofit/>
          </a:bodyPr>
          <a:lstStyle/>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ユキさんの人生を振り返ると、この辛く苦しい体験の中でも、何か良いところが見つかるのではないかと思いま</a:t>
            </a:r>
            <a:r>
              <a:rPr lang="ja-JP" altLang="en-US" dirty="0">
                <a:latin typeface="Hiragino Maru Gothic ProN W4" panose="020F0400000000000000" pitchFamily="34" charset="-128"/>
                <a:ea typeface="Hiragino Maru Gothic ProN W4" panose="020F0400000000000000" pitchFamily="34" charset="-128"/>
              </a:rPr>
              <a:t>した</a:t>
            </a:r>
            <a:r>
              <a:rPr lang="ja-JP" altLang="ja-JP" dirty="0">
                <a:latin typeface="Hiragino Maru Gothic ProN W4" panose="020F0400000000000000" pitchFamily="34" charset="-128"/>
                <a:ea typeface="Hiragino Maru Gothic ProN W4" panose="020F0400000000000000" pitchFamily="34" charset="-128"/>
              </a:rPr>
              <a:t>。</a:t>
            </a:r>
          </a:p>
          <a:p>
            <a:pPr marL="0" indent="0">
              <a:buNone/>
            </a:pPr>
            <a:r>
              <a:rPr lang="ja-JP" altLang="en-US" dirty="0">
                <a:latin typeface="Hiragino Maru Gothic ProN W4" panose="020F0400000000000000" pitchFamily="34" charset="-128"/>
                <a:ea typeface="Hiragino Maru Gothic ProN W4" panose="020F0400000000000000" pitchFamily="34" charset="-128"/>
              </a:rPr>
              <a:t>　</a:t>
            </a:r>
            <a:r>
              <a:rPr lang="en-US" altLang="ja-JP" dirty="0" err="1">
                <a:latin typeface="Hiragino Maru Gothic ProN W4" panose="020F0400000000000000" pitchFamily="34" charset="-128"/>
                <a:ea typeface="Hiragino Maru Gothic ProN W4" panose="020F0400000000000000" pitchFamily="34" charset="-128"/>
              </a:rPr>
              <a:t>私たちは、ユキさんのたくさんの良い資質を思い出すことができます</a:t>
            </a:r>
            <a:r>
              <a:rPr lang="en-US" altLang="ja-JP" dirty="0">
                <a:latin typeface="Hiragino Maru Gothic ProN W4" panose="020F0400000000000000" pitchFamily="34" charset="-128"/>
                <a:ea typeface="Hiragino Maru Gothic ProN W4" panose="020F0400000000000000" pitchFamily="34" charset="-128"/>
              </a:rPr>
              <a:t>。</a:t>
            </a:r>
            <a:r>
              <a:rPr lang="ja-JP" altLang="ja-JP" dirty="0">
                <a:latin typeface="Hiragino Maru Gothic ProN W4" panose="020F0400000000000000" pitchFamily="34" charset="-128"/>
                <a:ea typeface="Hiragino Maru Gothic ProN W4" panose="020F0400000000000000" pitchFamily="34" charset="-128"/>
              </a:rPr>
              <a:t>何よりも第一に、多嘉子さんをこよなく愛する夫であったことです。お二人は、結婚生活と奉仕のパートナーとして何と麗しい関係を築いたことでしょうか。</a:t>
            </a:r>
            <a:r>
              <a:rPr lang="en-US" altLang="ja-JP" dirty="0" err="1">
                <a:latin typeface="Hiragino Maru Gothic ProN W4" panose="020F0400000000000000" pitchFamily="34" charset="-128"/>
                <a:ea typeface="Hiragino Maru Gothic ProN W4" panose="020F0400000000000000" pitchFamily="34" charset="-128"/>
              </a:rPr>
              <a:t>私はお二人ほど完全に調和した夫婦を見たことがありません</a:t>
            </a:r>
            <a:r>
              <a:rPr lang="en-US" altLang="ja-JP" dirty="0">
                <a:latin typeface="Hiragino Maru Gothic ProN W4" panose="020F0400000000000000" pitchFamily="34" charset="-128"/>
                <a:ea typeface="Hiragino Maru Gothic ProN W4" panose="020F0400000000000000" pitchFamily="34" charset="-128"/>
              </a:rPr>
              <a:t>。</a:t>
            </a:r>
            <a:endParaRPr lang="ja-JP" altLang="ja-JP" dirty="0">
              <a:latin typeface="Hiragino Maru Gothic ProN W4" panose="020F0400000000000000" pitchFamily="34" charset="-128"/>
              <a:ea typeface="Hiragino Maru Gothic ProN W4" panose="020F0400000000000000" pitchFamily="34" charset="-128"/>
            </a:endParaRPr>
          </a:p>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ユキさんは親切で、寛大で、溢れんばかりのホスピタリティを持った素晴らしいご主人でした。</a:t>
            </a:r>
            <a:r>
              <a:rPr lang="en-US" altLang="ja-JP" dirty="0" err="1">
                <a:latin typeface="Hiragino Maru Gothic ProN W4" panose="020F0400000000000000" pitchFamily="34" charset="-128"/>
                <a:ea typeface="Hiragino Maru Gothic ProN W4" panose="020F0400000000000000" pitchFamily="34" charset="-128"/>
              </a:rPr>
              <a:t>楽しく、いつも冗談を言って</a:t>
            </a:r>
            <a:r>
              <a:rPr lang="ja-JP" altLang="en-US" dirty="0">
                <a:latin typeface="Hiragino Maru Gothic ProN W4" panose="020F0400000000000000" pitchFamily="34" charset="-128"/>
                <a:ea typeface="Hiragino Maru Gothic ProN W4" panose="020F0400000000000000" pitchFamily="34" charset="-128"/>
              </a:rPr>
              <a:t>、</a:t>
            </a:r>
            <a:r>
              <a:rPr lang="en-US" altLang="ja-JP" dirty="0" err="1">
                <a:latin typeface="Hiragino Maru Gothic ProN W4" panose="020F0400000000000000" pitchFamily="34" charset="-128"/>
                <a:ea typeface="Hiragino Maru Gothic ProN W4" panose="020F0400000000000000" pitchFamily="34" charset="-128"/>
              </a:rPr>
              <a:t>私たちを笑わせてくれました</a:t>
            </a:r>
            <a:r>
              <a:rPr lang="ja-JP" altLang="en-US" dirty="0">
                <a:latin typeface="Hiragino Maru Gothic ProN W4" panose="020F0400000000000000" pitchFamily="34" charset="-128"/>
                <a:ea typeface="Hiragino Maru Gothic ProN W4" panose="020F0400000000000000" pitchFamily="34" charset="-128"/>
              </a:rPr>
              <a:t>。</a:t>
            </a:r>
            <a:r>
              <a:rPr lang="en-US" altLang="ja-JP" dirty="0" err="1">
                <a:latin typeface="Hiragino Maru Gothic ProN W4" panose="020F0400000000000000" pitchFamily="34" charset="-128"/>
                <a:ea typeface="Hiragino Maru Gothic ProN W4" panose="020F0400000000000000" pitchFamily="34" charset="-128"/>
              </a:rPr>
              <a:t>同時に</a:t>
            </a:r>
            <a:r>
              <a:rPr lang="ja-JP" altLang="en-US" dirty="0">
                <a:latin typeface="Hiragino Maru Gothic ProN W4" panose="020F0400000000000000" pitchFamily="34" charset="-128"/>
                <a:ea typeface="Hiragino Maru Gothic ProN W4" panose="020F0400000000000000" pitchFamily="34" charset="-128"/>
              </a:rPr>
              <a:t>、</a:t>
            </a:r>
            <a:r>
              <a:rPr lang="en-US" altLang="ja-JP" dirty="0" err="1">
                <a:latin typeface="Hiragino Maru Gothic ProN W4" panose="020F0400000000000000" pitchFamily="34" charset="-128"/>
                <a:ea typeface="Hiragino Maru Gothic ProN W4" panose="020F0400000000000000" pitchFamily="34" charset="-128"/>
              </a:rPr>
              <a:t>非常に知的な人でもありました。哲学的な</a:t>
            </a:r>
            <a:r>
              <a:rPr lang="ja-JP" altLang="en-US" dirty="0">
                <a:latin typeface="Hiragino Maru Gothic ProN W4" panose="020F0400000000000000" pitchFamily="34" charset="-128"/>
                <a:ea typeface="Hiragino Maru Gothic ProN W4" panose="020F0400000000000000" pitchFamily="34" charset="-128"/>
              </a:rPr>
              <a:t>深い</a:t>
            </a:r>
            <a:r>
              <a:rPr lang="en-US" altLang="ja-JP" dirty="0" err="1">
                <a:latin typeface="Hiragino Maru Gothic ProN W4" panose="020F0400000000000000" pitchFamily="34" charset="-128"/>
                <a:ea typeface="Hiragino Maru Gothic ProN W4" panose="020F0400000000000000" pitchFamily="34" charset="-128"/>
              </a:rPr>
              <a:t>事柄について話すのも好きでした</a:t>
            </a:r>
            <a:r>
              <a:rPr lang="en-US" altLang="ja-JP" dirty="0">
                <a:latin typeface="Hiragino Maru Gothic ProN W4" panose="020F0400000000000000" pitchFamily="34" charset="-128"/>
                <a:ea typeface="Hiragino Maru Gothic ProN W4" panose="020F0400000000000000" pitchFamily="34" charset="-128"/>
              </a:rPr>
              <a:t>。</a:t>
            </a:r>
          </a:p>
          <a:p>
            <a:pPr marL="0" indent="0">
              <a:buNone/>
            </a:pPr>
            <a:r>
              <a:rPr lang="en-US" altLang="ja-JP" dirty="0" err="1">
                <a:latin typeface="Hiragino Maru Gothic ProN W4" panose="020F0400000000000000" pitchFamily="34" charset="-128"/>
                <a:ea typeface="Hiragino Maru Gothic ProN W4" panose="020F0400000000000000" pitchFamily="34" charset="-128"/>
              </a:rPr>
              <a:t>そして、無私の人でした</a:t>
            </a:r>
            <a:r>
              <a:rPr lang="en-US" altLang="ja-JP" dirty="0">
                <a:latin typeface="Hiragino Maru Gothic ProN W4" panose="020F0400000000000000" pitchFamily="34" charset="-128"/>
                <a:ea typeface="Hiragino Maru Gothic ProN W4" panose="020F0400000000000000" pitchFamily="34" charset="-128"/>
              </a:rPr>
              <a:t>。</a:t>
            </a:r>
            <a:r>
              <a:rPr lang="ja-JP" altLang="en-US" dirty="0">
                <a:latin typeface="Hiragino Maru Gothic ProN W4" panose="020F0400000000000000" pitchFamily="34" charset="-128"/>
                <a:ea typeface="Hiragino Maru Gothic ProN W4" panose="020F0400000000000000" pitchFamily="34" charset="-128"/>
              </a:rPr>
              <a:t>何度も</a:t>
            </a:r>
            <a:r>
              <a:rPr lang="ja-JP" altLang="ja-JP" dirty="0">
                <a:latin typeface="Hiragino Maru Gothic ProN W4" panose="020F0400000000000000" pitchFamily="34" charset="-128"/>
                <a:ea typeface="Hiragino Maru Gothic ProN W4" panose="020F0400000000000000" pitchFamily="34" charset="-128"/>
              </a:rPr>
              <a:t>言わせていただきたい</a:t>
            </a:r>
            <a:r>
              <a:rPr lang="ja-JP" altLang="en-US" dirty="0">
                <a:latin typeface="Hiragino Maru Gothic ProN W4" panose="020F0400000000000000" pitchFamily="34" charset="-128"/>
                <a:ea typeface="Hiragino Maru Gothic ProN W4" panose="020F0400000000000000" pitchFamily="34" charset="-128"/>
              </a:rPr>
              <a:t>ほど</a:t>
            </a:r>
            <a:r>
              <a:rPr lang="ja-JP" altLang="ja-JP" dirty="0">
                <a:latin typeface="Hiragino Maru Gothic ProN W4" panose="020F0400000000000000" pitchFamily="34" charset="-128"/>
                <a:ea typeface="Hiragino Maru Gothic ProN W4" panose="020F0400000000000000" pitchFamily="34" charset="-128"/>
              </a:rPr>
              <a:t>本当に無私な人でした。</a:t>
            </a:r>
            <a:r>
              <a:rPr lang="en-US" altLang="ja-JP" dirty="0" err="1">
                <a:latin typeface="Hiragino Maru Gothic ProN W4" panose="020F0400000000000000" pitchFamily="34" charset="-128"/>
                <a:ea typeface="Hiragino Maru Gothic ProN W4" panose="020F0400000000000000" pitchFamily="34" charset="-128"/>
              </a:rPr>
              <a:t>私たち</a:t>
            </a:r>
            <a:r>
              <a:rPr lang="ja-JP" altLang="en-US" dirty="0">
                <a:latin typeface="Hiragino Maru Gothic ProN W4" panose="020F0400000000000000" pitchFamily="34" charset="-128"/>
                <a:ea typeface="Hiragino Maru Gothic ProN W4" panose="020F0400000000000000" pitchFamily="34" charset="-128"/>
              </a:rPr>
              <a:t>に</a:t>
            </a:r>
            <a:r>
              <a:rPr lang="en-US" altLang="ja-JP" dirty="0" err="1">
                <a:latin typeface="Hiragino Maru Gothic ProN W4" panose="020F0400000000000000" pitchFamily="34" charset="-128"/>
                <a:ea typeface="Hiragino Maru Gothic ProN W4" panose="020F0400000000000000" pitchFamily="34" charset="-128"/>
              </a:rPr>
              <a:t>無私の心で人に仕えたいと思わせてくれるような素晴らしい</a:t>
            </a:r>
            <a:r>
              <a:rPr lang="ja-JP" altLang="ja-JP" dirty="0">
                <a:latin typeface="Hiragino Maru Gothic ProN W4" panose="020F0400000000000000" pitchFamily="34" charset="-128"/>
                <a:ea typeface="Hiragino Maru Gothic ProN W4" panose="020F0400000000000000" pitchFamily="34" charset="-128"/>
              </a:rPr>
              <a:t>人格</a:t>
            </a:r>
            <a:r>
              <a:rPr lang="ja-JP" altLang="en-US" dirty="0">
                <a:latin typeface="Hiragino Maru Gothic ProN W4" panose="020F0400000000000000" pitchFamily="34" charset="-128"/>
                <a:ea typeface="Hiragino Maru Gothic ProN W4" panose="020F0400000000000000" pitchFamily="34" charset="-128"/>
              </a:rPr>
              <a:t>者でした</a:t>
            </a:r>
            <a:r>
              <a:rPr lang="en-US" altLang="ja-JP" dirty="0">
                <a:latin typeface="Hiragino Maru Gothic ProN W4" panose="020F0400000000000000" pitchFamily="34" charset="-128"/>
                <a:ea typeface="Hiragino Maru Gothic ProN W4" panose="020F0400000000000000" pitchFamily="34" charset="-128"/>
              </a:rPr>
              <a:t>.</a:t>
            </a:r>
            <a:endParaRPr lang="ja-JP" altLang="ja-JP"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7601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9489FAD-403D-644D-A47F-DB75A8CB636E}"/>
              </a:ext>
            </a:extLst>
          </p:cNvPr>
          <p:cNvSpPr>
            <a:spLocks noGrp="1"/>
          </p:cNvSpPr>
          <p:nvPr>
            <p:ph idx="4294967295"/>
          </p:nvPr>
        </p:nvSpPr>
        <p:spPr>
          <a:xfrm>
            <a:off x="1164124" y="1465583"/>
            <a:ext cx="9863752" cy="4351338"/>
          </a:xfrm>
          <a:prstGeom prst="rect">
            <a:avLst/>
          </a:prstGeom>
        </p:spPr>
        <p:txBody>
          <a:bodyPr>
            <a:noAutofit/>
          </a:bodyPr>
          <a:lstStyle/>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ユキさんはたくさんの善いことしてくれました。いつでも、どこでも、誰でも、助け</a:t>
            </a:r>
            <a:r>
              <a:rPr lang="ja-JP" altLang="en-US" dirty="0">
                <a:latin typeface="Hiragino Maru Gothic ProN W4" panose="020F0400000000000000" pitchFamily="34" charset="-128"/>
                <a:ea typeface="Hiragino Maru Gothic ProN W4" panose="020F0400000000000000" pitchFamily="34" charset="-128"/>
              </a:rPr>
              <a:t>の手を差し延べ</a:t>
            </a:r>
            <a:r>
              <a:rPr lang="ja-JP" altLang="ja-JP" dirty="0">
                <a:latin typeface="Hiragino Maru Gothic ProN W4" panose="020F0400000000000000" pitchFamily="34" charset="-128"/>
                <a:ea typeface="Hiragino Maru Gothic ProN W4" panose="020F0400000000000000" pitchFamily="34" charset="-128"/>
              </a:rPr>
              <a:t>ない人はいませんでした。ユキさんにとっては、どんな依頼も大き過ぎず、小さ過ぎず、何でも引き受けてくれました。教会で、日本人学校で、日本人コミュニティーで、日本語礼拝で、サマーキャンプで、ウェスタンミシガン大学で毎月開催されるインターナショナル・ランチョンなど様々な所で、心を砕</a:t>
            </a:r>
            <a:r>
              <a:rPr lang="ja-JP" altLang="en-US" dirty="0">
                <a:latin typeface="Hiragino Maru Gothic ProN W4" panose="020F0400000000000000" pitchFamily="34" charset="-128"/>
                <a:ea typeface="Hiragino Maru Gothic ProN W4" panose="020F0400000000000000" pitchFamily="34" charset="-128"/>
              </a:rPr>
              <a:t>き</a:t>
            </a:r>
            <a:r>
              <a:rPr lang="ja-JP" altLang="ja-JP" dirty="0">
                <a:latin typeface="Hiragino Maru Gothic ProN W4" panose="020F0400000000000000" pitchFamily="34" charset="-128"/>
                <a:ea typeface="Hiragino Maru Gothic ProN W4" panose="020F0400000000000000" pitchFamily="34" charset="-128"/>
              </a:rPr>
              <a:t>、思慮をもってリーダーシップを発揮し、参加してくれました。また、通訳でも翻訳でも、優れた英語力を駆使して、助けてくれました。それは、ユキさんが心から人々を愛していたからだと思います。</a:t>
            </a:r>
            <a:endParaRPr kumimoji="1" lang="ja-JP" altLang="en-US"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43441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CEB82A-FE3C-4C4C-942A-28D999D3D0E2}"/>
              </a:ext>
            </a:extLst>
          </p:cNvPr>
          <p:cNvSpPr>
            <a:spLocks noGrp="1"/>
          </p:cNvSpPr>
          <p:nvPr>
            <p:ph idx="4294967295"/>
          </p:nvPr>
        </p:nvSpPr>
        <p:spPr>
          <a:xfrm>
            <a:off x="1002260" y="1360330"/>
            <a:ext cx="9937489" cy="5748080"/>
          </a:xfrm>
          <a:prstGeom prst="rect">
            <a:avLst/>
          </a:prstGeom>
        </p:spPr>
        <p:txBody>
          <a:bodyPr>
            <a:normAutofit/>
          </a:bodyPr>
          <a:lstStyle/>
          <a:p>
            <a:pPr marL="0" indent="0">
              <a:buNone/>
            </a:pPr>
            <a:r>
              <a:rPr lang="ja-JP" altLang="ja-JP" dirty="0">
                <a:latin typeface="Hiragino Maru Gothic ProN W4" panose="020F0400000000000000" pitchFamily="34" charset="-128"/>
                <a:ea typeface="Hiragino Maru Gothic ProN W4" panose="020F0400000000000000" pitchFamily="34" charset="-128"/>
              </a:rPr>
              <a:t>様々な人を招いてダイニングテーブルを囲み、食事や交友を楽しむだけでなく、運転でもその愛を示してくれました。</a:t>
            </a:r>
            <a:r>
              <a:rPr lang="ja-JP" altLang="en-US" dirty="0">
                <a:latin typeface="Hiragino Maru Gothic ProN W4" panose="020F0400000000000000" pitchFamily="34" charset="-128"/>
                <a:ea typeface="Hiragino Maru Gothic ProN W4" panose="020F0400000000000000" pitchFamily="34" charset="-128"/>
              </a:rPr>
              <a:t>様々</a:t>
            </a:r>
            <a:r>
              <a:rPr lang="ja-JP" altLang="ja-JP" dirty="0">
                <a:latin typeface="Hiragino Maru Gothic ProN W4" panose="020F0400000000000000" pitchFamily="34" charset="-128"/>
                <a:ea typeface="Hiragino Maru Gothic ProN W4" panose="020F0400000000000000" pitchFamily="34" charset="-128"/>
              </a:rPr>
              <a:t>な人のためにミシガン州やイリノイ州をくまなく走り、信じられないような数のイベントや会場に連れて行ってくれました。</a:t>
            </a:r>
            <a:endParaRPr lang="en-US" altLang="ja-JP" dirty="0">
              <a:latin typeface="Hiragino Maru Gothic ProN W4" panose="020F0400000000000000" pitchFamily="34" charset="-128"/>
              <a:ea typeface="Hiragino Maru Gothic ProN W4" panose="020F0400000000000000" pitchFamily="34" charset="-128"/>
            </a:endParaRPr>
          </a:p>
          <a:p>
            <a:pPr marL="0" indent="0">
              <a:buNone/>
            </a:pPr>
            <a:r>
              <a:rPr lang="ja-JP" altLang="ja-JP" dirty="0">
                <a:latin typeface="Hiragino Maru Gothic ProN W4" panose="020F0400000000000000" pitchFamily="34" charset="-128"/>
                <a:ea typeface="Hiragino Maru Gothic ProN W4" panose="020F0400000000000000" pitchFamily="34" charset="-128"/>
              </a:rPr>
              <a:t>車のない学生がいると、学校、駅、空港まで送迎してくれました。まるで無料のタクシーサービスをしているかのようでした。また、泊まるところが必要な人がいれば、快く自宅を開放してくれました。 彼のしてくれた善いことを全て挙げることは</a:t>
            </a:r>
            <a:r>
              <a:rPr lang="ja-JP" altLang="en-US" dirty="0">
                <a:latin typeface="Hiragino Maru Gothic ProN W4" panose="020F0400000000000000" pitchFamily="34" charset="-128"/>
                <a:ea typeface="Hiragino Maru Gothic ProN W4" panose="020F0400000000000000" pitchFamily="34" charset="-128"/>
              </a:rPr>
              <a:t>できません</a:t>
            </a:r>
            <a:r>
              <a:rPr lang="ja-JP" altLang="ja-JP" dirty="0">
                <a:latin typeface="Hiragino Maru Gothic ProN W4" panose="020F0400000000000000" pitchFamily="34" charset="-128"/>
                <a:ea typeface="Hiragino Maru Gothic ProN W4" panose="020F0400000000000000" pitchFamily="34" charset="-128"/>
              </a:rPr>
              <a:t>が、今度は私たち一人ひとりが何らかの形で、ユキさんがしてくれたことを続けることは</a:t>
            </a:r>
            <a:r>
              <a:rPr lang="ja-JP" altLang="en-US" dirty="0">
                <a:latin typeface="Hiragino Maru Gothic ProN W4" panose="020F0400000000000000" pitchFamily="34" charset="-128"/>
                <a:ea typeface="Hiragino Maru Gothic ProN W4" panose="020F0400000000000000" pitchFamily="34" charset="-128"/>
              </a:rPr>
              <a:t>できる</a:t>
            </a:r>
            <a:r>
              <a:rPr lang="ja-JP" altLang="ja-JP" dirty="0">
                <a:latin typeface="Hiragino Maru Gothic ProN W4" panose="020F0400000000000000" pitchFamily="34" charset="-128"/>
                <a:ea typeface="Hiragino Maru Gothic ProN W4" panose="020F0400000000000000" pitchFamily="34" charset="-128"/>
              </a:rPr>
              <a:t>と信じています。</a:t>
            </a:r>
          </a:p>
          <a:p>
            <a:pPr marL="0" indent="0">
              <a:buNone/>
            </a:pPr>
            <a:endParaRPr kumimoji="1" lang="ja-JP" altLang="en-US" dirty="0"/>
          </a:p>
        </p:txBody>
      </p:sp>
    </p:spTree>
    <p:extLst>
      <p:ext uri="{BB962C8B-B14F-4D97-AF65-F5344CB8AC3E}">
        <p14:creationId xmlns:p14="http://schemas.microsoft.com/office/powerpoint/2010/main" val="2068257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574FD8-515F-7D49-97BC-5EEFCC8672D8}"/>
              </a:ext>
            </a:extLst>
          </p:cNvPr>
          <p:cNvSpPr>
            <a:spLocks noGrp="1"/>
          </p:cNvSpPr>
          <p:nvPr>
            <p:ph idx="4294967295"/>
          </p:nvPr>
        </p:nvSpPr>
        <p:spPr>
          <a:xfrm>
            <a:off x="1275051" y="619687"/>
            <a:ext cx="9641897" cy="4351338"/>
          </a:xfrm>
          <a:prstGeom prst="rect">
            <a:avLst/>
          </a:prstGeom>
        </p:spPr>
        <p:txBody>
          <a:bodyPr>
            <a:noAutofit/>
          </a:bodyPr>
          <a:lstStyle/>
          <a:p>
            <a:pPr marL="0" indent="0">
              <a:buNone/>
            </a:pPr>
            <a:r>
              <a:rPr lang="ja-JP" altLang="ja-JP" dirty="0">
                <a:latin typeface="Hiragino Maru Gothic ProN W4" panose="020F0400000000000000" pitchFamily="34" charset="-128"/>
                <a:ea typeface="Hiragino Maru Gothic ProN W4" panose="020F0400000000000000" pitchFamily="34" charset="-128"/>
              </a:rPr>
              <a:t>何よりも、ユキさんは心</a:t>
            </a:r>
            <a:r>
              <a:rPr lang="ja-JP" altLang="en-US" dirty="0">
                <a:latin typeface="Hiragino Maru Gothic ProN W4" panose="020F0400000000000000" pitchFamily="34" charset="-128"/>
                <a:ea typeface="Hiragino Maru Gothic ProN W4" panose="020F0400000000000000" pitchFamily="34" charset="-128"/>
              </a:rPr>
              <a:t>の</a:t>
            </a:r>
            <a:r>
              <a:rPr lang="ja-JP" altLang="ja-JP" dirty="0">
                <a:latin typeface="Hiragino Maru Gothic ProN W4" panose="020F0400000000000000" pitchFamily="34" charset="-128"/>
                <a:ea typeface="Hiragino Maru Gothic ProN W4" panose="020F0400000000000000" pitchFamily="34" charset="-128"/>
              </a:rPr>
              <a:t>底</a:t>
            </a:r>
            <a:r>
              <a:rPr lang="ja-JP" altLang="en-US" dirty="0">
                <a:latin typeface="Hiragino Maru Gothic ProN W4" panose="020F0400000000000000" pitchFamily="34" charset="-128"/>
                <a:ea typeface="Hiragino Maru Gothic ProN W4" panose="020F0400000000000000" pitchFamily="34" charset="-128"/>
              </a:rPr>
              <a:t>から</a:t>
            </a:r>
            <a:r>
              <a:rPr lang="ja-JP" altLang="ja-JP" dirty="0">
                <a:latin typeface="Hiragino Maru Gothic ProN W4" panose="020F0400000000000000" pitchFamily="34" charset="-128"/>
                <a:ea typeface="Hiragino Maru Gothic ProN W4" panose="020F0400000000000000" pitchFamily="34" charset="-128"/>
              </a:rPr>
              <a:t>善い人</a:t>
            </a:r>
            <a:r>
              <a:rPr lang="ja-JP" altLang="ja-JP">
                <a:latin typeface="Hiragino Maru Gothic ProN W4" panose="020F0400000000000000" pitchFamily="34" charset="-128"/>
                <a:ea typeface="Hiragino Maru Gothic ProN W4" panose="020F0400000000000000" pitchFamily="34" charset="-128"/>
              </a:rPr>
              <a:t>でした。</a:t>
            </a:r>
            <a:r>
              <a:rPr lang="ja-JP" altLang="en-US">
                <a:latin typeface="Hiragino Maru Gothic ProN W4" panose="020F0400000000000000" pitchFamily="34" charset="-128"/>
                <a:ea typeface="Hiragino Maru Gothic ProN W4" panose="020F0400000000000000" pitchFamily="34" charset="-128"/>
              </a:rPr>
              <a:t>「</a:t>
            </a:r>
            <a:r>
              <a:rPr lang="ja-JP" altLang="ja-JP">
                <a:latin typeface="Hiragino Maru Gothic ProN W4" panose="020F0400000000000000" pitchFamily="34" charset="-128"/>
                <a:ea typeface="Hiragino Maru Gothic ProN W4" panose="020F0400000000000000" pitchFamily="34" charset="-128"/>
              </a:rPr>
              <a:t>自分</a:t>
            </a:r>
            <a:r>
              <a:rPr lang="ja-JP" altLang="ja-JP" dirty="0">
                <a:latin typeface="Hiragino Maru Gothic ProN W4" panose="020F0400000000000000" pitchFamily="34" charset="-128"/>
                <a:ea typeface="Hiragino Maru Gothic ProN W4" panose="020F0400000000000000" pitchFamily="34" charset="-128"/>
              </a:rPr>
              <a:t>はこんなにたくさん善いことをしたから</a:t>
            </a:r>
            <a:r>
              <a:rPr lang="ja-JP" altLang="ja-JP">
                <a:latin typeface="Hiragino Maru Gothic ProN W4" panose="020F0400000000000000" pitchFamily="34" charset="-128"/>
                <a:ea typeface="Hiragino Maru Gothic ProN W4" panose="020F0400000000000000" pitchFamily="34" charset="-128"/>
              </a:rPr>
              <a:t>善人だ</a:t>
            </a:r>
            <a:r>
              <a:rPr lang="ja-JP" altLang="en-US">
                <a:latin typeface="Hiragino Maru Gothic ProN W4" panose="020F0400000000000000" pitchFamily="34" charset="-128"/>
                <a:ea typeface="Hiragino Maru Gothic ProN W4" panose="020F0400000000000000" pitchFamily="34" charset="-128"/>
              </a:rPr>
              <a:t>」</a:t>
            </a:r>
            <a:r>
              <a:rPr lang="ja-JP" altLang="ja-JP">
                <a:latin typeface="Hiragino Maru Gothic ProN W4" panose="020F0400000000000000" pitchFamily="34" charset="-128"/>
                <a:ea typeface="Hiragino Maru Gothic ProN W4" panose="020F0400000000000000" pitchFamily="34" charset="-128"/>
              </a:rPr>
              <a:t>なんて、</a:t>
            </a:r>
            <a:r>
              <a:rPr lang="ja-JP" altLang="en-US">
                <a:latin typeface="Hiragino Maru Gothic ProN W4" panose="020F0400000000000000" pitchFamily="34" charset="-128"/>
                <a:ea typeface="Hiragino Maru Gothic ProN W4" panose="020F0400000000000000" pitchFamily="34" charset="-128"/>
              </a:rPr>
              <a:t>もちろん</a:t>
            </a:r>
            <a:r>
              <a:rPr lang="ja-JP" altLang="ja-JP">
                <a:latin typeface="Hiragino Maru Gothic ProN W4" panose="020F0400000000000000" pitchFamily="34" charset="-128"/>
                <a:ea typeface="Hiragino Maru Gothic ProN W4" panose="020F0400000000000000" pitchFamily="34" charset="-128"/>
              </a:rPr>
              <a:t>ユキ</a:t>
            </a:r>
            <a:r>
              <a:rPr lang="ja-JP" altLang="ja-JP" dirty="0">
                <a:latin typeface="Hiragino Maru Gothic ProN W4" panose="020F0400000000000000" pitchFamily="34" charset="-128"/>
                <a:ea typeface="Hiragino Maru Gothic ProN W4" panose="020F0400000000000000" pitchFamily="34" charset="-128"/>
              </a:rPr>
              <a:t>さんは思って</a:t>
            </a:r>
            <a:r>
              <a:rPr lang="ja-JP" altLang="en-US" dirty="0">
                <a:latin typeface="Hiragino Maru Gothic ProN W4" panose="020F0400000000000000" pitchFamily="34" charset="-128"/>
                <a:ea typeface="Hiragino Maru Gothic ProN W4" panose="020F0400000000000000" pitchFamily="34" charset="-128"/>
              </a:rPr>
              <a:t>も</a:t>
            </a:r>
            <a:r>
              <a:rPr lang="ja-JP" altLang="ja-JP" dirty="0">
                <a:latin typeface="Hiragino Maru Gothic ProN W4" panose="020F0400000000000000" pitchFamily="34" charset="-128"/>
                <a:ea typeface="Hiragino Maru Gothic ProN W4" panose="020F0400000000000000" pitchFamily="34" charset="-128"/>
              </a:rPr>
              <a:t>いないはずです。ユキさんには、イエス様が自分の罪のためにも命を捧げてくださったという深い信仰がありました。イエス様のお蔭で、神様と正しい間柄に</a:t>
            </a:r>
            <a:r>
              <a:rPr lang="ja-JP" altLang="en-US" dirty="0">
                <a:latin typeface="Hiragino Maru Gothic ProN W4" panose="020F0400000000000000" pitchFamily="34" charset="-128"/>
                <a:ea typeface="Hiragino Maru Gothic ProN W4" panose="020F0400000000000000" pitchFamily="34" charset="-128"/>
              </a:rPr>
              <a:t>置かれた</a:t>
            </a:r>
            <a:r>
              <a:rPr lang="ja-JP" altLang="ja-JP" dirty="0">
                <a:latin typeface="Hiragino Maru Gothic ProN W4" panose="020F0400000000000000" pitchFamily="34" charset="-128"/>
                <a:ea typeface="Hiragino Maru Gothic ProN W4" panose="020F0400000000000000" pitchFamily="34" charset="-128"/>
              </a:rPr>
              <a:t>と信じていました。</a:t>
            </a:r>
            <a:r>
              <a:rPr lang="ja-JP" altLang="en-US" dirty="0">
                <a:latin typeface="Hiragino Maru Gothic ProN W4" panose="020F0400000000000000" pitchFamily="34" charset="-128"/>
                <a:ea typeface="Hiragino Maru Gothic ProN W4" panose="020F0400000000000000" pitchFamily="34" charset="-128"/>
              </a:rPr>
              <a:t>自分が変えられたことが</a:t>
            </a:r>
            <a:r>
              <a:rPr lang="ja-JP" altLang="ja-JP" dirty="0">
                <a:latin typeface="Hiragino Maru Gothic ProN W4" panose="020F0400000000000000" pitchFamily="34" charset="-128"/>
                <a:ea typeface="Hiragino Maru Gothic ProN W4" panose="020F0400000000000000" pitchFamily="34" charset="-128"/>
              </a:rPr>
              <a:t>分かっていました。そして、ユキさんは私たちにも、神様からの善を受け取ってほしいと願っていると思います。</a:t>
            </a:r>
          </a:p>
          <a:p>
            <a:pPr marL="0" indent="0">
              <a:buNone/>
            </a:pPr>
            <a:r>
              <a:rPr lang="ja-JP" altLang="ja-JP" dirty="0">
                <a:latin typeface="Hiragino Maru Gothic ProN W4" panose="020F0400000000000000" pitchFamily="34" charset="-128"/>
                <a:ea typeface="Hiragino Maru Gothic ProN W4" panose="020F0400000000000000" pitchFamily="34" charset="-128"/>
              </a:rPr>
              <a:t>これが、ユキさんが私たちに教えてくれた「グッドな</a:t>
            </a:r>
            <a:r>
              <a:rPr lang="en-US" altLang="ja-JP" dirty="0">
                <a:latin typeface="Hiragino Maru Gothic ProN W4" panose="020F0400000000000000" pitchFamily="34" charset="-128"/>
                <a:ea typeface="Hiragino Maru Gothic ProN W4" panose="020F0400000000000000" pitchFamily="34" charset="-128"/>
              </a:rPr>
              <a:t> bye</a:t>
            </a:r>
            <a:r>
              <a:rPr lang="ja-JP" altLang="ja-JP" dirty="0">
                <a:latin typeface="Hiragino Maru Gothic ProN W4" panose="020F0400000000000000" pitchFamily="34" charset="-128"/>
                <a:ea typeface="Hiragino Maru Gothic ProN W4" panose="020F0400000000000000" pitchFamily="34" charset="-128"/>
              </a:rPr>
              <a:t>」だと思います</a:t>
            </a:r>
            <a:r>
              <a:rPr lang="ja-JP" altLang="ja-JP">
                <a:latin typeface="Hiragino Maru Gothic ProN W4" panose="020F0400000000000000" pitchFamily="34" charset="-128"/>
                <a:ea typeface="Hiragino Maru Gothic ProN W4" panose="020F0400000000000000" pitchFamily="34" charset="-128"/>
              </a:rPr>
              <a:t>。そして</a:t>
            </a:r>
            <a:r>
              <a:rPr lang="ja-JP" altLang="en-US">
                <a:latin typeface="Hiragino Maru Gothic ProN W4" panose="020F0400000000000000" pitchFamily="34" charset="-128"/>
                <a:ea typeface="Hiragino Maru Gothic ProN W4" panose="020F0400000000000000" pitchFamily="34" charset="-128"/>
              </a:rPr>
              <a:t>最も</a:t>
            </a:r>
            <a:r>
              <a:rPr lang="ja-JP" altLang="ja-JP" dirty="0">
                <a:latin typeface="Hiragino Maru Gothic ProN W4" panose="020F0400000000000000" pitchFamily="34" charset="-128"/>
                <a:ea typeface="Hiragino Maru Gothic ProN W4" panose="020F0400000000000000" pitchFamily="34" charset="-128"/>
              </a:rPr>
              <a:t>大事なことは、イエス様を信頼す</a:t>
            </a:r>
            <a:r>
              <a:rPr lang="ja-JP" altLang="en-US" dirty="0">
                <a:latin typeface="Hiragino Maru Gothic ProN W4" panose="020F0400000000000000" pitchFamily="34" charset="-128"/>
                <a:ea typeface="Hiragino Maru Gothic ProN W4" panose="020F0400000000000000" pitchFamily="34" charset="-128"/>
              </a:rPr>
              <a:t>れば</a:t>
            </a:r>
            <a:r>
              <a:rPr lang="ja-JP" altLang="ja-JP" dirty="0">
                <a:latin typeface="Hiragino Maru Gothic ProN W4" panose="020F0400000000000000" pitchFamily="34" charset="-128"/>
                <a:ea typeface="Hiragino Maru Gothic ProN W4" panose="020F0400000000000000" pitchFamily="34" charset="-128"/>
              </a:rPr>
              <a:t>、ユキさんと必ず再会できる</a:t>
            </a:r>
            <a:r>
              <a:rPr lang="ja-JP" altLang="en-US" dirty="0">
                <a:latin typeface="Hiragino Maru Gothic ProN W4" panose="020F0400000000000000" pitchFamily="34" charset="-128"/>
                <a:ea typeface="Hiragino Maru Gothic ProN W4" panose="020F0400000000000000" pitchFamily="34" charset="-128"/>
              </a:rPr>
              <a:t>という</a:t>
            </a:r>
            <a:r>
              <a:rPr lang="ja-JP" altLang="ja-JP" dirty="0">
                <a:latin typeface="Hiragino Maru Gothic ProN W4" panose="020F0400000000000000" pitchFamily="34" charset="-128"/>
                <a:ea typeface="Hiragino Maru Gothic ProN W4" panose="020F0400000000000000" pitchFamily="34" charset="-128"/>
              </a:rPr>
              <a:t>ことです。「</a:t>
            </a:r>
            <a:r>
              <a:rPr lang="en-US" altLang="ja-JP" dirty="0">
                <a:latin typeface="Hiragino Maru Gothic ProN W4" panose="020F0400000000000000" pitchFamily="34" charset="-128"/>
                <a:ea typeface="Hiragino Maru Gothic ProN W4" panose="020F0400000000000000" pitchFamily="34" charset="-128"/>
              </a:rPr>
              <a:t>Sweet</a:t>
            </a:r>
            <a:r>
              <a:rPr lang="ja-JP" altLang="ja-JP" dirty="0">
                <a:latin typeface="Hiragino Maru Gothic ProN W4" panose="020F0400000000000000" pitchFamily="34" charset="-128"/>
                <a:ea typeface="Hiragino Maru Gothic ProN W4" panose="020F0400000000000000" pitchFamily="34" charset="-128"/>
              </a:rPr>
              <a:t>な</a:t>
            </a:r>
            <a:r>
              <a:rPr lang="en-US" altLang="ja-JP" dirty="0">
                <a:latin typeface="Hiragino Maru Gothic ProN W4" panose="020F0400000000000000" pitchFamily="34" charset="-128"/>
                <a:ea typeface="Hiragino Maru Gothic ProN W4" panose="020F0400000000000000" pitchFamily="34" charset="-128"/>
              </a:rPr>
              <a:t>bye</a:t>
            </a:r>
            <a:r>
              <a:rPr lang="ja-JP" altLang="ja-JP" dirty="0">
                <a:latin typeface="Hiragino Maru Gothic ProN W4" panose="020F0400000000000000" pitchFamily="34" charset="-128"/>
                <a:ea typeface="Hiragino Maru Gothic ProN W4" panose="020F0400000000000000" pitchFamily="34" charset="-128"/>
              </a:rPr>
              <a:t>」の中でユキさんと再会ができるのです。その時、</a:t>
            </a:r>
            <a:r>
              <a:rPr lang="ja-JP" altLang="ja-JP">
                <a:latin typeface="Hiragino Maru Gothic ProN W4" panose="020F0400000000000000" pitchFamily="34" charset="-128"/>
                <a:ea typeface="Hiragino Maru Gothic ProN W4" panose="020F0400000000000000" pitchFamily="34" charset="-128"/>
              </a:rPr>
              <a:t>いつ終わるか</a:t>
            </a:r>
            <a:r>
              <a:rPr lang="ja-JP" altLang="ja-JP" dirty="0">
                <a:latin typeface="Hiragino Maru Gothic ProN W4" panose="020F0400000000000000" pitchFamily="34" charset="-128"/>
                <a:ea typeface="Hiragino Maru Gothic ProN W4" panose="020F0400000000000000" pitchFamily="34" charset="-128"/>
              </a:rPr>
              <a:t>わからない</a:t>
            </a:r>
            <a:r>
              <a:rPr lang="ja-JP" altLang="en-US" dirty="0">
                <a:latin typeface="Hiragino Maru Gothic ProN W4" panose="020F0400000000000000" pitchFamily="34" charset="-128"/>
                <a:ea typeface="Hiragino Maru Gothic ProN W4" panose="020F0400000000000000" pitchFamily="34" charset="-128"/>
              </a:rPr>
              <a:t>不特定な</a:t>
            </a:r>
            <a:r>
              <a:rPr lang="ja-JP" altLang="ja-JP" dirty="0">
                <a:latin typeface="Hiragino Maru Gothic ProN W4" panose="020F0400000000000000" pitchFamily="34" charset="-128"/>
                <a:ea typeface="Hiragino Maru Gothic ProN W4" panose="020F0400000000000000" pitchFamily="34" charset="-128"/>
              </a:rPr>
              <a:t>時間</a:t>
            </a:r>
            <a:r>
              <a:rPr lang="ja-JP" altLang="en-US" dirty="0">
                <a:latin typeface="Hiragino Maru Gothic ProN W4" panose="020F0400000000000000" pitchFamily="34" charset="-128"/>
                <a:ea typeface="Hiragino Maru Gothic ProN W4" panose="020F0400000000000000" pitchFamily="34" charset="-128"/>
              </a:rPr>
              <a:t>で</a:t>
            </a:r>
            <a:r>
              <a:rPr lang="ja-JP" altLang="ja-JP" dirty="0">
                <a:latin typeface="Hiragino Maru Gothic ProN W4" panose="020F0400000000000000" pitchFamily="34" charset="-128"/>
                <a:ea typeface="Hiragino Maru Gothic ProN W4" panose="020F0400000000000000" pitchFamily="34" charset="-128"/>
              </a:rPr>
              <a:t>会</a:t>
            </a:r>
            <a:r>
              <a:rPr lang="ja-JP" altLang="en-US" dirty="0">
                <a:latin typeface="Hiragino Maru Gothic ProN W4" panose="020F0400000000000000" pitchFamily="34" charset="-128"/>
                <a:ea typeface="Hiragino Maru Gothic ProN W4" panose="020F0400000000000000" pitchFamily="34" charset="-128"/>
              </a:rPr>
              <a:t>う</a:t>
            </a:r>
            <a:r>
              <a:rPr lang="ja-JP" altLang="ja-JP" dirty="0">
                <a:latin typeface="Hiragino Maru Gothic ProN W4" panose="020F0400000000000000" pitchFamily="34" charset="-128"/>
                <a:ea typeface="Hiragino Maru Gothic ProN W4" panose="020F0400000000000000" pitchFamily="34" charset="-128"/>
              </a:rPr>
              <a:t>のではなく、永遠に、永久に一緒にいることができるのです</a:t>
            </a:r>
            <a:r>
              <a:rPr lang="ja-JP" altLang="en-US" dirty="0">
                <a:latin typeface="Hiragino Maru Gothic ProN W4" panose="020F0400000000000000" pitchFamily="34" charset="-128"/>
                <a:ea typeface="Hiragino Maru Gothic ProN W4" panose="020F0400000000000000" pitchFamily="34" charset="-128"/>
              </a:rPr>
              <a:t>。</a:t>
            </a:r>
            <a:endParaRPr lang="ja-JP" altLang="ja-JP" dirty="0">
              <a:latin typeface="Hiragino Maru Gothic ProN W4" panose="020F0400000000000000" pitchFamily="34" charset="-128"/>
              <a:ea typeface="Hiragino Maru Gothic ProN W4" panose="020F0400000000000000" pitchFamily="34" charset="-128"/>
            </a:endParaRPr>
          </a:p>
          <a:p>
            <a:pPr marL="0" indent="0">
              <a:buNone/>
            </a:pPr>
            <a:endParaRPr kumimoji="1" lang="ja-JP" altLang="en-US"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75094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81B8351-C47E-834A-858E-00592EF9ECC2}"/>
              </a:ext>
            </a:extLst>
          </p:cNvPr>
          <p:cNvSpPr>
            <a:spLocks noGrp="1"/>
          </p:cNvSpPr>
          <p:nvPr>
            <p:ph idx="4294967295"/>
          </p:nvPr>
        </p:nvSpPr>
        <p:spPr>
          <a:xfrm>
            <a:off x="805150" y="546119"/>
            <a:ext cx="10826578" cy="6492875"/>
          </a:xfrm>
          <a:prstGeom prst="rect">
            <a:avLst/>
          </a:prstGeom>
        </p:spPr>
        <p:txBody>
          <a:bodyPr>
            <a:normAutofit/>
          </a:bodyPr>
          <a:lstStyle/>
          <a:p>
            <a:pPr marL="0" indent="0">
              <a:buNone/>
            </a:pPr>
            <a:r>
              <a:rPr lang="en-US" altLang="ja-JP" b="1" dirty="0"/>
              <a:t>Statement of Purpose: </a:t>
            </a:r>
            <a:endParaRPr lang="ja-JP" altLang="ja-JP" b="1" dirty="0"/>
          </a:p>
          <a:p>
            <a:pPr marL="0" indent="0">
              <a:buNone/>
            </a:pPr>
            <a:r>
              <a:rPr lang="ja-JP" altLang="en-US" dirty="0"/>
              <a:t>今日、私たちが集まっているのは、友であり、夫であり、父であり、兄弟である水田幸直さんの人生を神様に感謝するためです。</a:t>
            </a:r>
            <a:endParaRPr lang="en-US" altLang="ja-JP" dirty="0"/>
          </a:p>
          <a:p>
            <a:pPr marL="0" indent="0">
              <a:buNone/>
            </a:pPr>
            <a:r>
              <a:rPr lang="ja-JP" altLang="en-US" dirty="0"/>
              <a:t>ともに痛みと悲しみを共有し、恵みを豊かに賜る神様を見上げ、慰めを受け、悲しみの中にも復活の希望を見るためです。</a:t>
            </a:r>
            <a:endParaRPr lang="en-US" altLang="ja-JP" dirty="0"/>
          </a:p>
          <a:p>
            <a:pPr marL="0" indent="0">
              <a:buNone/>
            </a:pPr>
            <a:r>
              <a:rPr lang="ja-JP" altLang="en-US" dirty="0"/>
              <a:t>イエス様は、ご自分の命を捧げることによって、死を打ち破り、復活により、私達の命をよみがえらせたのです。</a:t>
            </a:r>
            <a:br>
              <a:rPr lang="en-US" altLang="ja-JP" dirty="0"/>
            </a:br>
            <a:r>
              <a:rPr lang="ja-JP" altLang="en-US" dirty="0"/>
              <a:t>洗礼により、ユキさんは聖霊の証印を受け、キリストにある者として永遠に認められたのです。</a:t>
            </a:r>
            <a:endParaRPr lang="en-US" altLang="ja-JP" dirty="0"/>
          </a:p>
          <a:p>
            <a:pPr marL="0" indent="0">
              <a:buNone/>
            </a:pPr>
            <a:r>
              <a:rPr lang="ja-JP" altLang="en-US" dirty="0"/>
              <a:t>そして、私達はここに集まり、ユキさんの人生に感謝を捧げるとともに、ユキさんと私達への神様の豊かな愛に感謝し、互いに支え合うためでもあります。</a:t>
            </a:r>
            <a:endParaRPr lang="en-US" altLang="ja-JP" dirty="0"/>
          </a:p>
          <a:p>
            <a:pPr marL="0" indent="0">
              <a:buNone/>
            </a:pPr>
            <a:r>
              <a:rPr lang="en-US" altLang="ja-JP" b="1" dirty="0"/>
              <a:t>							</a:t>
            </a:r>
            <a:r>
              <a:rPr lang="ja-JP" altLang="en-US" b="1" dirty="0"/>
              <a:t>では、祈りましょう。</a:t>
            </a:r>
            <a:endParaRPr kumimoji="1" lang="ja-JP" altLang="en-US" dirty="0"/>
          </a:p>
        </p:txBody>
      </p:sp>
    </p:spTree>
    <p:extLst>
      <p:ext uri="{BB962C8B-B14F-4D97-AF65-F5344CB8AC3E}">
        <p14:creationId xmlns:p14="http://schemas.microsoft.com/office/powerpoint/2010/main" val="22610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B4B1E67-EEDA-3C4C-A82C-4ADE1C59D3E3}"/>
              </a:ext>
            </a:extLst>
          </p:cNvPr>
          <p:cNvSpPr>
            <a:spLocks noGrp="1"/>
          </p:cNvSpPr>
          <p:nvPr>
            <p:ph idx="4294967295"/>
          </p:nvPr>
        </p:nvSpPr>
        <p:spPr>
          <a:xfrm>
            <a:off x="981954" y="971540"/>
            <a:ext cx="10420505" cy="5465763"/>
          </a:xfrm>
          <a:prstGeom prst="rect">
            <a:avLst/>
          </a:prstGeom>
        </p:spPr>
        <p:txBody>
          <a:bodyPr>
            <a:normAutofit/>
          </a:bodyPr>
          <a:lstStyle/>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ユキさんのいない世界</a:t>
            </a:r>
            <a:r>
              <a:rPr lang="ja-JP" altLang="en-US" dirty="0">
                <a:latin typeface="Hiragino Maru Gothic ProN W4" panose="020F0400000000000000" pitchFamily="34" charset="-128"/>
                <a:ea typeface="Hiragino Maru Gothic ProN W4" panose="020F0400000000000000" pitchFamily="34" charset="-128"/>
              </a:rPr>
              <a:t>なんて</a:t>
            </a:r>
            <a:r>
              <a:rPr lang="ja-JP" altLang="ja-JP" dirty="0">
                <a:latin typeface="Hiragino Maru Gothic ProN W4" panose="020F0400000000000000" pitchFamily="34" charset="-128"/>
                <a:ea typeface="Hiragino Maru Gothic ProN W4" panose="020F0400000000000000" pitchFamily="34" charset="-128"/>
              </a:rPr>
              <a:t>考え</a:t>
            </a:r>
            <a:r>
              <a:rPr lang="ja-JP" altLang="en-US" dirty="0">
                <a:latin typeface="Hiragino Maru Gothic ProN W4" panose="020F0400000000000000" pitchFamily="34" charset="-128"/>
                <a:ea typeface="Hiragino Maru Gothic ProN W4" panose="020F0400000000000000" pitchFamily="34" charset="-128"/>
              </a:rPr>
              <a:t>られないと</a:t>
            </a:r>
            <a:r>
              <a:rPr lang="ja-JP" altLang="ja-JP" dirty="0">
                <a:latin typeface="Hiragino Maru Gothic ProN W4" panose="020F0400000000000000" pitchFamily="34" charset="-128"/>
                <a:ea typeface="Hiragino Maru Gothic ProN W4" panose="020F0400000000000000" pitchFamily="34" charset="-128"/>
              </a:rPr>
              <a:t>思う</a:t>
            </a:r>
            <a:r>
              <a:rPr lang="ja-JP" altLang="en-US" dirty="0">
                <a:latin typeface="Hiragino Maru Gothic ProN W4" panose="020F0400000000000000" pitchFamily="34" charset="-128"/>
                <a:ea typeface="Hiragino Maru Gothic ProN W4" panose="020F0400000000000000" pitchFamily="34" charset="-128"/>
              </a:rPr>
              <a:t>とき</a:t>
            </a:r>
            <a:r>
              <a:rPr lang="ja-JP" altLang="ja-JP" dirty="0">
                <a:latin typeface="Hiragino Maru Gothic ProN W4" panose="020F0400000000000000" pitchFamily="34" charset="-128"/>
                <a:ea typeface="Hiragino Maru Gothic ProN W4" panose="020F0400000000000000" pitchFamily="34" charset="-128"/>
              </a:rPr>
              <a:t>も確かにあります。</a:t>
            </a:r>
            <a:r>
              <a:rPr lang="ja-JP" altLang="en-US" dirty="0">
                <a:latin typeface="Hiragino Maru Gothic ProN W4" panose="020F0400000000000000" pitchFamily="34" charset="-128"/>
                <a:ea typeface="Hiragino Maru Gothic ProN W4" panose="020F0400000000000000" pitchFamily="34" charset="-128"/>
              </a:rPr>
              <a:t>ユキさんは</a:t>
            </a:r>
            <a:r>
              <a:rPr lang="ja-JP" altLang="ja-JP" dirty="0">
                <a:latin typeface="Hiragino Maru Gothic ProN W4" panose="020F0400000000000000" pitchFamily="34" charset="-128"/>
                <a:ea typeface="Hiragino Maru Gothic ProN W4" panose="020F0400000000000000" pitchFamily="34" charset="-128"/>
              </a:rPr>
              <a:t>私たちの人生に、何ものにも代えがたい、誰にも代えがたい足跡を残してくれたからです。</a:t>
            </a:r>
          </a:p>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ユキさんは、神様から私たちへの贈り物でした。とても、とても、良い贈り物でした。</a:t>
            </a:r>
          </a:p>
          <a:p>
            <a:pPr marL="0" indent="0">
              <a:buNone/>
            </a:pPr>
            <a:r>
              <a:rPr lang="ja-JP" altLang="ja-JP" dirty="0">
                <a:latin typeface="Hiragino Maru Gothic ProN W4" panose="020F0400000000000000" pitchFamily="34" charset="-128"/>
                <a:ea typeface="Hiragino Maru Gothic ProN W4" panose="020F0400000000000000" pitchFamily="34" charset="-128"/>
              </a:rPr>
              <a:t>しかし、ユキさんと天で再び会えるまで、私たちは進み続ける必要があります。良い思い出を胸に、この</a:t>
            </a:r>
            <a:r>
              <a:rPr lang="ja-JP" altLang="en-US" dirty="0">
                <a:latin typeface="Hiragino Maru Gothic ProN W4" panose="020F0400000000000000" pitchFamily="34" charset="-128"/>
                <a:ea typeface="Hiragino Maru Gothic ProN W4" panose="020F0400000000000000" pitchFamily="34" charset="-128"/>
              </a:rPr>
              <a:t>地上での</a:t>
            </a:r>
            <a:r>
              <a:rPr lang="ja-JP" altLang="ja-JP" dirty="0">
                <a:latin typeface="Hiragino Maru Gothic ProN W4" panose="020F0400000000000000" pitchFamily="34" charset="-128"/>
                <a:ea typeface="Hiragino Maru Gothic ProN W4" panose="020F0400000000000000" pitchFamily="34" charset="-128"/>
              </a:rPr>
              <a:t>期間はそれほど長くないと信じ、良い終りが待っているのだと確信しながらです。</a:t>
            </a:r>
            <a:endParaRPr lang="en-US" altLang="ja-JP" dirty="0">
              <a:latin typeface="Hiragino Maru Gothic ProN W4" panose="020F0400000000000000" pitchFamily="34" charset="-128"/>
              <a:ea typeface="Hiragino Maru Gothic ProN W4" panose="020F0400000000000000" pitchFamily="34" charset="-128"/>
            </a:endParaRPr>
          </a:p>
          <a:p>
            <a:pPr marL="0" indent="0">
              <a:buNone/>
            </a:pPr>
            <a:r>
              <a:rPr lang="ja-JP" altLang="ja-JP" dirty="0">
                <a:latin typeface="Hiragino Maru Gothic ProN W4" panose="020F0400000000000000" pitchFamily="34" charset="-128"/>
                <a:ea typeface="Hiragino Maru Gothic ProN W4" panose="020F0400000000000000" pitchFamily="34" charset="-128"/>
              </a:rPr>
              <a:t>ユキさんが示してくれた善いことを、受け継いで行こうではありませんか。</a:t>
            </a:r>
          </a:p>
          <a:p>
            <a:pPr marL="0" indent="0">
              <a:buNone/>
            </a:pPr>
            <a:endParaRPr kumimoji="1" lang="en-US" altLang="ja-JP" dirty="0"/>
          </a:p>
        </p:txBody>
      </p:sp>
    </p:spTree>
    <p:extLst>
      <p:ext uri="{BB962C8B-B14F-4D97-AF65-F5344CB8AC3E}">
        <p14:creationId xmlns:p14="http://schemas.microsoft.com/office/powerpoint/2010/main" val="1352602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コンテンツ プレースホルダー 4" descr="屋外にいる男性&#10;&#10;自動的に生成された説明">
            <a:extLst>
              <a:ext uri="{FF2B5EF4-FFF2-40B4-BE49-F238E27FC236}">
                <a16:creationId xmlns:a16="http://schemas.microsoft.com/office/drawing/2014/main" id="{C6296D9C-4E77-1647-8242-D4441B3654D8}"/>
              </a:ext>
            </a:extLst>
          </p:cNvPr>
          <p:cNvPicPr>
            <a:picLocks noGrp="1" noChangeAspect="1"/>
          </p:cNvPicPr>
          <p:nvPr>
            <p:ph idx="4294967295"/>
          </p:nvPr>
        </p:nvPicPr>
        <p:blipFill rotWithShape="1">
          <a:blip r:embed="rId2" cstate="screen">
            <a:alphaModFix amt="85000"/>
            <a:extLst>
              <a:ext uri="{28A0092B-C50C-407E-A947-70E740481C1C}">
                <a14:useLocalDpi xmlns:a14="http://schemas.microsoft.com/office/drawing/2010/main"/>
              </a:ext>
            </a:extLst>
          </a:blip>
          <a:srcRect/>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12714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BF53A-4626-1D42-8285-B0EC998EEE95}"/>
              </a:ext>
            </a:extLst>
          </p:cNvPr>
          <p:cNvSpPr>
            <a:spLocks noGrp="1"/>
          </p:cNvSpPr>
          <p:nvPr>
            <p:ph type="title" idx="4294967295"/>
          </p:nvPr>
        </p:nvSpPr>
        <p:spPr>
          <a:xfrm>
            <a:off x="993609" y="1197422"/>
            <a:ext cx="10515600" cy="1325563"/>
          </a:xfrm>
          <a:prstGeom prst="rect">
            <a:avLst/>
          </a:prstGeom>
        </p:spPr>
        <p:txBody>
          <a:bodyPr>
            <a:normAutofit/>
          </a:bodyPr>
          <a:lstStyle/>
          <a:p>
            <a:r>
              <a:rPr lang="en-US" altLang="ja-JP" sz="3600" dirty="0">
                <a:latin typeface="Arial" panose="020B0604020202020204" pitchFamily="34" charset="0"/>
                <a:cs typeface="Arial" panose="020B0604020202020204" pitchFamily="34" charset="0"/>
              </a:rPr>
              <a:t>Speech: Rev. Ryosuke </a:t>
            </a:r>
            <a:r>
              <a:rPr lang="en-US" altLang="ja-JP" sz="3600" dirty="0" err="1">
                <a:latin typeface="Arial" panose="020B0604020202020204" pitchFamily="34" charset="0"/>
                <a:cs typeface="Arial" panose="020B0604020202020204" pitchFamily="34" charset="0"/>
              </a:rPr>
              <a:t>Iwahashi</a:t>
            </a:r>
            <a:r>
              <a:rPr lang="en-US" altLang="ja-JP" sz="3600" dirty="0">
                <a:latin typeface="Arial" panose="020B0604020202020204" pitchFamily="34" charset="0"/>
                <a:cs typeface="Arial" panose="020B0604020202020204" pitchFamily="34" charset="0"/>
              </a:rPr>
              <a:t>     </a:t>
            </a:r>
            <a:br>
              <a:rPr lang="en-US" altLang="ja-JP" sz="3600" dirty="0">
                <a:latin typeface="Arial" panose="020B0604020202020204" pitchFamily="34" charset="0"/>
                <a:cs typeface="Arial" panose="020B0604020202020204" pitchFamily="34" charset="0"/>
              </a:rPr>
            </a:br>
            <a:r>
              <a:rPr lang="ja-JP" altLang="en-US" sz="3600">
                <a:latin typeface="MS Gothic" panose="020B0609070205080204" pitchFamily="49" charset="-128"/>
                <a:ea typeface="MS Gothic" panose="020B0609070205080204" pitchFamily="49" charset="-128"/>
                <a:cs typeface="Arial" panose="020B0604020202020204" pitchFamily="34" charset="0"/>
              </a:rPr>
              <a:t>岩橋竜介牧師</a:t>
            </a:r>
            <a:endParaRPr kumimoji="1" lang="ja-JP" altLang="en-US" sz="3600">
              <a:latin typeface="MS Gothic" panose="020B0609070205080204" pitchFamily="49" charset="-128"/>
              <a:ea typeface="MS Gothic" panose="020B0609070205080204" pitchFamily="49" charset="-128"/>
              <a:cs typeface="Arial" panose="020B0604020202020204" pitchFamily="34" charset="0"/>
            </a:endParaRPr>
          </a:p>
        </p:txBody>
      </p:sp>
      <p:pic>
        <p:nvPicPr>
          <p:cNvPr id="6" name="図 5" descr="スーツを着た男性&#10;&#10;自動的に生成された説明">
            <a:extLst>
              <a:ext uri="{FF2B5EF4-FFF2-40B4-BE49-F238E27FC236}">
                <a16:creationId xmlns:a16="http://schemas.microsoft.com/office/drawing/2014/main" id="{50071BA6-1A72-EA4D-8981-59E9B6904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542" y="2158024"/>
            <a:ext cx="6532569" cy="4353983"/>
          </a:xfrm>
          <a:prstGeom prst="rect">
            <a:avLst/>
          </a:prstGeom>
        </p:spPr>
      </p:pic>
    </p:spTree>
    <p:extLst>
      <p:ext uri="{BB962C8B-B14F-4D97-AF65-F5344CB8AC3E}">
        <p14:creationId xmlns:p14="http://schemas.microsoft.com/office/powerpoint/2010/main" val="397689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FB99733-A41E-9B41-92B7-C71F682FE09D}"/>
              </a:ext>
            </a:extLst>
          </p:cNvPr>
          <p:cNvSpPr>
            <a:spLocks noGrp="1"/>
          </p:cNvSpPr>
          <p:nvPr>
            <p:ph idx="4294967295"/>
          </p:nvPr>
        </p:nvSpPr>
        <p:spPr>
          <a:xfrm>
            <a:off x="780641" y="972116"/>
            <a:ext cx="10630718" cy="4351338"/>
          </a:xfrm>
          <a:prstGeom prst="rect">
            <a:avLst/>
          </a:prstGeom>
        </p:spPr>
        <p:txBody>
          <a:bodyPr>
            <a:noAutofit/>
          </a:bodyPr>
          <a:lstStyle/>
          <a:p>
            <a:pPr marL="0" indent="0">
              <a:buNone/>
            </a:pPr>
            <a:r>
              <a:rPr lang="en-US" altLang="ja-JP" sz="3000" dirty="0">
                <a:latin typeface="Arial" panose="020B0604020202020204" pitchFamily="34" charset="0"/>
                <a:cs typeface="Arial" panose="020B0604020202020204" pitchFamily="34" charset="0"/>
              </a:rPr>
              <a:t>My name is Ryosuke </a:t>
            </a:r>
            <a:r>
              <a:rPr lang="en-US" altLang="ja-JP" sz="3000" dirty="0" err="1">
                <a:latin typeface="Arial" panose="020B0604020202020204" pitchFamily="34" charset="0"/>
                <a:cs typeface="Arial" panose="020B0604020202020204" pitchFamily="34" charset="0"/>
              </a:rPr>
              <a:t>Iwahashi</a:t>
            </a:r>
            <a:r>
              <a:rPr lang="en-US" altLang="ja-JP" sz="3000" dirty="0">
                <a:latin typeface="Arial" panose="020B0604020202020204" pitchFamily="34" charset="0"/>
                <a:cs typeface="Arial" panose="020B0604020202020204" pitchFamily="34" charset="0"/>
              </a:rPr>
              <a:t>. In January this year, I turned 57. By Japanese custom, I am myself the age to be referred to as “</a:t>
            </a:r>
            <a:r>
              <a:rPr lang="en-US" altLang="ja-JP" sz="3000" dirty="0" err="1">
                <a:latin typeface="Arial" panose="020B0604020202020204" pitchFamily="34" charset="0"/>
                <a:cs typeface="Arial" panose="020B0604020202020204" pitchFamily="34" charset="0"/>
              </a:rPr>
              <a:t>ojichan</a:t>
            </a:r>
            <a:r>
              <a:rPr lang="en-US" altLang="ja-JP" sz="3000" dirty="0">
                <a:latin typeface="Arial" panose="020B0604020202020204" pitchFamily="34" charset="0"/>
                <a:cs typeface="Arial" panose="020B0604020202020204" pitchFamily="34" charset="0"/>
              </a:rPr>
              <a:t>” (a general term for an older man in Japanese) but here, I will refer to our brother in Christ, Yuki Mizuta, like I always did with endearment, </a:t>
            </a:r>
            <a:r>
              <a:rPr lang="en-US" altLang="ja-JP" sz="3000" dirty="0" err="1">
                <a:latin typeface="Arial" panose="020B0604020202020204" pitchFamily="34" charset="0"/>
                <a:cs typeface="Arial" panose="020B0604020202020204" pitchFamily="34" charset="0"/>
              </a:rPr>
              <a:t>Ojichan</a:t>
            </a:r>
            <a:r>
              <a:rPr lang="en-US" altLang="ja-JP" sz="3000" dirty="0">
                <a:latin typeface="Arial" panose="020B0604020202020204" pitchFamily="34" charset="0"/>
                <a:cs typeface="Arial" panose="020B0604020202020204" pitchFamily="34" charset="0"/>
              </a:rPr>
              <a:t>, which is equivalent to referring to someone as “uncle”.</a:t>
            </a:r>
          </a:p>
          <a:p>
            <a:pPr marL="0" indent="0">
              <a:buNone/>
            </a:pPr>
            <a:endParaRPr lang="en-US" altLang="ja-JP" sz="3000" dirty="0">
              <a:latin typeface="Arial" panose="020B0604020202020204" pitchFamily="34" charset="0"/>
              <a:cs typeface="Arial" panose="020B0604020202020204" pitchFamily="34" charset="0"/>
            </a:endParaRPr>
          </a:p>
          <a:p>
            <a:pPr marL="0" indent="0">
              <a:buNone/>
            </a:pPr>
            <a:r>
              <a:rPr lang="en-US" altLang="ja-JP" sz="3000" dirty="0">
                <a:latin typeface="Arial" panose="020B0604020202020204" pitchFamily="34" charset="0"/>
                <a:cs typeface="Arial" panose="020B0604020202020204" pitchFamily="34" charset="0"/>
              </a:rPr>
              <a:t>I attended Trinity Evangelical Divinity School in the suburb of Chicago from the fall of 1987 to early 1991, which is more than 30 years ago now. Just for reference, it was before the Bulls had their 3-peat championship, unfortunately…</a:t>
            </a:r>
            <a:endParaRPr lang="ja-JP" altLang="ja-JP" sz="3000" dirty="0">
              <a:latin typeface="Arial" panose="020B0604020202020204" pitchFamily="34" charset="0"/>
              <a:cs typeface="Arial" panose="020B0604020202020204" pitchFamily="34" charset="0"/>
            </a:endParaRPr>
          </a:p>
          <a:p>
            <a:pPr marL="0" indent="0">
              <a:buNone/>
            </a:pPr>
            <a:endParaRPr kumimoji="1" lang="ja-JP" altLang="en-US" sz="3000" dirty="0"/>
          </a:p>
        </p:txBody>
      </p:sp>
    </p:spTree>
    <p:extLst>
      <p:ext uri="{BB962C8B-B14F-4D97-AF65-F5344CB8AC3E}">
        <p14:creationId xmlns:p14="http://schemas.microsoft.com/office/powerpoint/2010/main" val="183627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CE7744D-F086-8041-AF16-C56F467D0098}"/>
              </a:ext>
            </a:extLst>
          </p:cNvPr>
          <p:cNvSpPr>
            <a:spLocks noGrp="1"/>
          </p:cNvSpPr>
          <p:nvPr>
            <p:ph idx="4294967295"/>
          </p:nvPr>
        </p:nvSpPr>
        <p:spPr>
          <a:xfrm>
            <a:off x="312008" y="914436"/>
            <a:ext cx="11567984" cy="5204987"/>
          </a:xfrm>
          <a:prstGeom prst="rect">
            <a:avLst/>
          </a:prstGeom>
        </p:spPr>
        <p:txBody>
          <a:bodyPr>
            <a:normAutofit fontScale="92500"/>
          </a:bodyPr>
          <a:lstStyle/>
          <a:p>
            <a:pPr marL="0" indent="0">
              <a:lnSpc>
                <a:spcPct val="100000"/>
              </a:lnSpc>
              <a:spcBef>
                <a:spcPts val="0"/>
              </a:spcBef>
              <a:buNone/>
            </a:pPr>
            <a:r>
              <a:rPr lang="en-US" altLang="ja-JP" sz="3200" dirty="0">
                <a:latin typeface="Arial" panose="020B0604020202020204" pitchFamily="34" charset="0"/>
                <a:cs typeface="Arial" panose="020B0604020202020204" pitchFamily="34" charset="0"/>
              </a:rPr>
              <a:t>At that time, most of the Japanese seminary students were already part of the Mizuta family and I also became an addition to the extended Mizuta clan. I’m sure everyone else there had the same experience as I did; the first time I walked into their home, they welcomed me like I had already been part of that home for years.</a:t>
            </a:r>
          </a:p>
          <a:p>
            <a:pPr marL="0" indent="0">
              <a:lnSpc>
                <a:spcPct val="100000"/>
              </a:lnSpc>
              <a:spcBef>
                <a:spcPts val="0"/>
              </a:spcBef>
              <a:buNone/>
            </a:pPr>
            <a:endParaRPr lang="en-US" altLang="ja-JP" sz="3200" dirty="0">
              <a:latin typeface="Arial" panose="020B0604020202020204" pitchFamily="34" charset="0"/>
              <a:cs typeface="Arial" panose="020B0604020202020204" pitchFamily="34" charset="0"/>
            </a:endParaRPr>
          </a:p>
          <a:p>
            <a:pPr marL="0" indent="0">
              <a:lnSpc>
                <a:spcPct val="100000"/>
              </a:lnSpc>
              <a:spcBef>
                <a:spcPts val="0"/>
              </a:spcBef>
              <a:buNone/>
            </a:pPr>
            <a:r>
              <a:rPr lang="en-US" altLang="ja-JP" sz="3200" dirty="0">
                <a:latin typeface="Arial" panose="020B0604020202020204" pitchFamily="34" charset="0"/>
                <a:cs typeface="Arial" panose="020B0604020202020204" pitchFamily="34" charset="0"/>
              </a:rPr>
              <a:t>Actually, I myself grew up in a home just like that. My home was always filled with people from my church. Someone always joined us at meal times, as my parents welcomed anyone into our home like they were part of the family. Therefore, the Mizuta family literally felt like home to me, even more so.  </a:t>
            </a:r>
            <a:endParaRPr lang="ja-JP" altLang="ja-JP" sz="3200" dirty="0">
              <a:latin typeface="Arial" panose="020B0604020202020204" pitchFamily="34" charset="0"/>
              <a:cs typeface="Arial" panose="020B0604020202020204" pitchFamily="34" charset="0"/>
            </a:endParaRPr>
          </a:p>
          <a:p>
            <a:pPr marL="0" indent="0">
              <a:lnSpc>
                <a:spcPct val="100000"/>
              </a:lnSpc>
              <a:spcBef>
                <a:spcPts val="0"/>
              </a:spcBef>
              <a:buNone/>
            </a:pPr>
            <a:endParaRPr kumimoji="1" lang="ja-JP"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4311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DE672F1-C2E6-DD42-965F-2FA141952D16}"/>
              </a:ext>
            </a:extLst>
          </p:cNvPr>
          <p:cNvSpPr>
            <a:spLocks noGrp="1"/>
          </p:cNvSpPr>
          <p:nvPr>
            <p:ph idx="4294967295"/>
          </p:nvPr>
        </p:nvSpPr>
        <p:spPr>
          <a:xfrm>
            <a:off x="829390" y="373345"/>
            <a:ext cx="10533220" cy="4734529"/>
          </a:xfrm>
          <a:prstGeom prst="rect">
            <a:avLst/>
          </a:prstGeom>
        </p:spPr>
        <p:txBody>
          <a:bodyPr>
            <a:noAutofit/>
          </a:bodyPr>
          <a:lstStyle/>
          <a:p>
            <a:pPr marL="0" indent="0">
              <a:lnSpc>
                <a:spcPct val="100000"/>
              </a:lnSpc>
              <a:spcBef>
                <a:spcPts val="400"/>
              </a:spcBef>
              <a:buNone/>
            </a:pPr>
            <a:r>
              <a:rPr lang="en-US" altLang="ja-JP" sz="3000" dirty="0">
                <a:latin typeface="Arial" panose="020B0604020202020204" pitchFamily="34" charset="0"/>
                <a:cs typeface="Arial" panose="020B0604020202020204" pitchFamily="34" charset="0"/>
              </a:rPr>
              <a:t>If I were to share memories of </a:t>
            </a:r>
            <a:r>
              <a:rPr lang="en-US" altLang="ja-JP" sz="3000" dirty="0" err="1">
                <a:latin typeface="Arial" panose="020B0604020202020204" pitchFamily="34" charset="0"/>
                <a:cs typeface="Arial" panose="020B0604020202020204" pitchFamily="34" charset="0"/>
              </a:rPr>
              <a:t>Ojichan</a:t>
            </a:r>
            <a:r>
              <a:rPr lang="en-US" altLang="ja-JP" sz="3000" dirty="0">
                <a:latin typeface="Arial" panose="020B0604020202020204" pitchFamily="34" charset="0"/>
                <a:cs typeface="Arial" panose="020B0604020202020204" pitchFamily="34" charset="0"/>
              </a:rPr>
              <a:t>, it would be endless. As a pastor I’d talk too long as well. But, even among many memories, what comes to mind the most right now are not from extraordinary events. Instead, I fondly remember the dining table in the Winnetka house.</a:t>
            </a:r>
          </a:p>
          <a:p>
            <a:pPr marL="0" indent="0">
              <a:lnSpc>
                <a:spcPct val="100000"/>
              </a:lnSpc>
              <a:spcBef>
                <a:spcPts val="400"/>
              </a:spcBef>
              <a:buNone/>
            </a:pPr>
            <a:endParaRPr lang="en-US" altLang="ja-JP" sz="3000" dirty="0">
              <a:latin typeface="Arial" panose="020B0604020202020204" pitchFamily="34" charset="0"/>
              <a:cs typeface="Arial" panose="020B0604020202020204" pitchFamily="34" charset="0"/>
            </a:endParaRPr>
          </a:p>
          <a:p>
            <a:pPr marL="0" indent="0">
              <a:lnSpc>
                <a:spcPct val="100000"/>
              </a:lnSpc>
              <a:spcBef>
                <a:spcPts val="400"/>
              </a:spcBef>
              <a:buNone/>
            </a:pPr>
            <a:r>
              <a:rPr lang="en-US" altLang="ja-JP" sz="3000" dirty="0">
                <a:latin typeface="Arial" panose="020B0604020202020204" pitchFamily="34" charset="0"/>
                <a:cs typeface="Arial" panose="020B0604020202020204" pitchFamily="34" charset="0"/>
              </a:rPr>
              <a:t>Memories I remember the most are ones where we all sat around at either their main dining table or smaller kitchen table to share a delicious meal that either Takako </a:t>
            </a:r>
            <a:r>
              <a:rPr lang="en-US" altLang="ja-JP" sz="3000" dirty="0" err="1">
                <a:latin typeface="Arial" panose="020B0604020202020204" pitchFamily="34" charset="0"/>
                <a:cs typeface="Arial" panose="020B0604020202020204" pitchFamily="34" charset="0"/>
              </a:rPr>
              <a:t>Obachan</a:t>
            </a:r>
            <a:r>
              <a:rPr lang="en-US" altLang="ja-JP" sz="3000" dirty="0">
                <a:latin typeface="Arial" panose="020B0604020202020204" pitchFamily="34" charset="0"/>
                <a:cs typeface="Arial" panose="020B0604020202020204" pitchFamily="34" charset="0"/>
              </a:rPr>
              <a:t> (term of endearment for older women, like “auntie”) whipped up or we all made together. They were all truly delicious and </a:t>
            </a:r>
            <a:r>
              <a:rPr lang="en-US" altLang="ja-JP" sz="3000" dirty="0" err="1">
                <a:latin typeface="Arial" panose="020B0604020202020204" pitchFamily="34" charset="0"/>
                <a:cs typeface="Arial" panose="020B0604020202020204" pitchFamily="34" charset="0"/>
              </a:rPr>
              <a:t>Ojichan</a:t>
            </a:r>
            <a:r>
              <a:rPr lang="en-US" altLang="ja-JP" sz="3000" dirty="0">
                <a:latin typeface="Arial" panose="020B0604020202020204" pitchFamily="34" charset="0"/>
                <a:cs typeface="Arial" panose="020B0604020202020204" pitchFamily="34" charset="0"/>
              </a:rPr>
              <a:t> would always say, “Ryosuke, will you pray for us?” which was a blessing as well.</a:t>
            </a:r>
            <a:endParaRPr lang="ja-JP" altLang="ja-JP" sz="3000" dirty="0">
              <a:latin typeface="Arial" panose="020B0604020202020204" pitchFamily="34" charset="0"/>
              <a:cs typeface="Arial" panose="020B0604020202020204" pitchFamily="34" charset="0"/>
            </a:endParaRPr>
          </a:p>
          <a:p>
            <a:pPr marL="0" indent="0">
              <a:lnSpc>
                <a:spcPct val="100000"/>
              </a:lnSpc>
              <a:spcBef>
                <a:spcPts val="400"/>
              </a:spcBef>
              <a:buNone/>
            </a:pPr>
            <a:endParaRPr kumimoji="1" lang="ja-JP"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4663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C7D9E88-B593-C94F-80DD-6BF4C9494E7E}"/>
              </a:ext>
            </a:extLst>
          </p:cNvPr>
          <p:cNvSpPr>
            <a:spLocks noGrp="1"/>
          </p:cNvSpPr>
          <p:nvPr>
            <p:ph idx="4294967295"/>
          </p:nvPr>
        </p:nvSpPr>
        <p:spPr>
          <a:xfrm>
            <a:off x="305830" y="449669"/>
            <a:ext cx="11580340" cy="5623171"/>
          </a:xfrm>
          <a:prstGeom prst="rect">
            <a:avLst/>
          </a:prstGeom>
        </p:spPr>
        <p:txBody>
          <a:bodyPr>
            <a:noAutofit/>
          </a:bodyPr>
          <a:lstStyle/>
          <a:p>
            <a:pPr marL="0" indent="0">
              <a:buNone/>
            </a:pPr>
            <a:r>
              <a:rPr lang="en-US" altLang="ja-JP" dirty="0">
                <a:latin typeface="Arial" panose="020B0604020202020204" pitchFamily="34" charset="0"/>
                <a:cs typeface="Arial" panose="020B0604020202020204" pitchFamily="34" charset="0"/>
              </a:rPr>
              <a:t>As I mentioned, I am a pastor at Cross Place Church in Osaka. What we value at Cross Place above everything else is the service. In particular, the monthly communion ceremony where we remember the Lord’s supper is very important. When I participate in this celebration meal, what I imagine is not my own home, but it’s the Mizuta’s dining table. Perhaps it was because in Chicago, I was on the receiving end of being welcomed to the meal as opposed to hosting.</a:t>
            </a:r>
          </a:p>
          <a:p>
            <a:pPr marL="0" indent="0">
              <a:buNone/>
            </a:pPr>
            <a:r>
              <a:rPr lang="en-US" altLang="ja-JP" dirty="0">
                <a:latin typeface="Arial" panose="020B0604020202020204" pitchFamily="34" charset="0"/>
                <a:cs typeface="Arial" panose="020B0604020202020204" pitchFamily="34" charset="0"/>
              </a:rPr>
              <a:t>At communion, when we surround Jesus’ meal and partake in the bread and wine, I recall the joyous meals at the Mizuta’s. People who have never met from all over came together in that Winnetka house, welcomed by </a:t>
            </a:r>
            <a:r>
              <a:rPr lang="en-US" altLang="ja-JP" dirty="0" err="1">
                <a:latin typeface="Arial" panose="020B0604020202020204" pitchFamily="34" charset="0"/>
                <a:cs typeface="Arial" panose="020B0604020202020204" pitchFamily="34" charset="0"/>
              </a:rPr>
              <a:t>Ojichan</a:t>
            </a:r>
            <a:r>
              <a:rPr lang="en-US" altLang="ja-JP" dirty="0">
                <a:latin typeface="Arial" panose="020B0604020202020204" pitchFamily="34" charset="0"/>
                <a:cs typeface="Arial" panose="020B0604020202020204" pitchFamily="34" charset="0"/>
              </a:rPr>
              <a:t> and Takako </a:t>
            </a:r>
            <a:r>
              <a:rPr lang="en-US" altLang="ja-JP" dirty="0" err="1">
                <a:latin typeface="Arial" panose="020B0604020202020204" pitchFamily="34" charset="0"/>
                <a:cs typeface="Arial" panose="020B0604020202020204" pitchFamily="34" charset="0"/>
              </a:rPr>
              <a:t>Obachan</a:t>
            </a:r>
            <a:r>
              <a:rPr lang="en-US" altLang="ja-JP" dirty="0">
                <a:latin typeface="Arial" panose="020B0604020202020204" pitchFamily="34" charset="0"/>
                <a:cs typeface="Arial" panose="020B0604020202020204" pitchFamily="34" charset="0"/>
              </a:rPr>
              <a:t> and became part of the family.  We would all comment, “This is so good” and eat meals together. </a:t>
            </a:r>
            <a:r>
              <a:rPr lang="en-US" altLang="ja-JP" dirty="0" err="1">
                <a:latin typeface="Arial" panose="020B0604020202020204" pitchFamily="34" charset="0"/>
                <a:cs typeface="Arial" panose="020B0604020202020204" pitchFamily="34" charset="0"/>
              </a:rPr>
              <a:t>Ojichan</a:t>
            </a:r>
            <a:r>
              <a:rPr lang="en-US" altLang="ja-JP" dirty="0">
                <a:latin typeface="Arial" panose="020B0604020202020204" pitchFamily="34" charset="0"/>
                <a:cs typeface="Arial" panose="020B0604020202020204" pitchFamily="34" charset="0"/>
              </a:rPr>
              <a:t> was always smiling at that table and shared lots of bad jokes that no one thought was funny. This was the everyday meal time at the Mizuta’s and this brought such joy, such comfort. </a:t>
            </a:r>
            <a:endParaRPr lang="ja-JP" altLang="ja-JP" dirty="0">
              <a:latin typeface="Arial" panose="020B0604020202020204" pitchFamily="34" charset="0"/>
              <a:cs typeface="Arial" panose="020B0604020202020204" pitchFamily="34" charset="0"/>
            </a:endParaRPr>
          </a:p>
          <a:p>
            <a:pPr marL="0" indent="0">
              <a:buNone/>
            </a:pPr>
            <a:endParaRPr kumimoji="1"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327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97151FA-8934-6041-ADA5-784562B7E20F}"/>
              </a:ext>
            </a:extLst>
          </p:cNvPr>
          <p:cNvSpPr>
            <a:spLocks noGrp="1"/>
          </p:cNvSpPr>
          <p:nvPr>
            <p:ph idx="4294967295"/>
          </p:nvPr>
        </p:nvSpPr>
        <p:spPr>
          <a:xfrm>
            <a:off x="444658" y="734248"/>
            <a:ext cx="11302683" cy="6588066"/>
          </a:xfrm>
          <a:prstGeom prst="rect">
            <a:avLst/>
          </a:prstGeom>
        </p:spPr>
        <p:txBody>
          <a:bodyPr>
            <a:normAutofit/>
          </a:bodyPr>
          <a:lstStyle/>
          <a:p>
            <a:pPr marL="0" indent="0">
              <a:buNone/>
            </a:pPr>
            <a:r>
              <a:rPr lang="en-US" altLang="ja-JP" dirty="0">
                <a:latin typeface="Arial" panose="020B0604020202020204" pitchFamily="34" charset="0"/>
                <a:cs typeface="Arial" panose="020B0604020202020204" pitchFamily="34" charset="0"/>
              </a:rPr>
              <a:t>I will not hear </a:t>
            </a:r>
            <a:r>
              <a:rPr lang="en-US" altLang="ja-JP" dirty="0" err="1">
                <a:latin typeface="Arial" panose="020B0604020202020204" pitchFamily="34" charset="0"/>
                <a:cs typeface="Arial" panose="020B0604020202020204" pitchFamily="34" charset="0"/>
              </a:rPr>
              <a:t>Ojichan’s</a:t>
            </a:r>
            <a:r>
              <a:rPr lang="en-US" altLang="ja-JP" dirty="0">
                <a:latin typeface="Arial" panose="020B0604020202020204" pitchFamily="34" charset="0"/>
                <a:cs typeface="Arial" panose="020B0604020202020204" pitchFamily="34" charset="0"/>
              </a:rPr>
              <a:t> low and calm voice on this earth again. That is truly a deep loss for me. I would even take the bad jokes! But </a:t>
            </a:r>
            <a:r>
              <a:rPr lang="en-US" altLang="ja-JP" dirty="0" err="1">
                <a:latin typeface="Arial" panose="020B0604020202020204" pitchFamily="34" charset="0"/>
                <a:cs typeface="Arial" panose="020B0604020202020204" pitchFamily="34" charset="0"/>
              </a:rPr>
              <a:t>Ojichan</a:t>
            </a:r>
            <a:r>
              <a:rPr lang="en-US" altLang="ja-JP" dirty="0">
                <a:latin typeface="Arial" panose="020B0604020202020204" pitchFamily="34" charset="0"/>
                <a:cs typeface="Arial" panose="020B0604020202020204" pitchFamily="34" charset="0"/>
              </a:rPr>
              <a:t> has fallen asleep. He rests for a while in the peace of our beloved Lord Jesus Christ. This is not his final resting place though, as Jesus’ followers will hear God call their names and be resurrected. </a:t>
            </a:r>
          </a:p>
          <a:p>
            <a:pPr marL="0" indent="0">
              <a:buNone/>
            </a:pPr>
            <a:endParaRPr lang="en-US" altLang="ja-JP" dirty="0">
              <a:latin typeface="Arial" panose="020B0604020202020204" pitchFamily="34" charset="0"/>
              <a:cs typeface="Arial" panose="020B0604020202020204" pitchFamily="34" charset="0"/>
            </a:endParaRPr>
          </a:p>
          <a:p>
            <a:pPr marL="0" indent="0">
              <a:buNone/>
            </a:pPr>
            <a:r>
              <a:rPr lang="en-US" altLang="ja-JP" dirty="0">
                <a:latin typeface="Arial" panose="020B0604020202020204" pitchFamily="34" charset="0"/>
                <a:cs typeface="Arial" panose="020B0604020202020204" pitchFamily="34" charset="0"/>
              </a:rPr>
              <a:t>He will hear God call, ”</a:t>
            </a:r>
            <a:r>
              <a:rPr lang="en-US" altLang="ja-JP" dirty="0" err="1">
                <a:latin typeface="Arial" panose="020B0604020202020204" pitchFamily="34" charset="0"/>
                <a:cs typeface="Arial" panose="020B0604020202020204" pitchFamily="34" charset="0"/>
              </a:rPr>
              <a:t>Yukinao</a:t>
            </a:r>
            <a:r>
              <a:rPr lang="en-US" altLang="ja-JP" dirty="0">
                <a:latin typeface="Arial" panose="020B0604020202020204" pitchFamily="34" charset="0"/>
                <a:cs typeface="Arial" panose="020B0604020202020204" pitchFamily="34" charset="0"/>
              </a:rPr>
              <a:t>, wake up” Those of us who believe in Jesus will also hear our names called. Then on that day, we will come again together at the Lord’s dining table where Jesus will be at the head of the table. It will be the banquet in heaven. I am looking forward to that occasion from the bottom of my heart. There, we will all be together again. I will see </a:t>
            </a:r>
            <a:r>
              <a:rPr lang="en-US" altLang="ja-JP" dirty="0" err="1">
                <a:latin typeface="Arial" panose="020B0604020202020204" pitchFamily="34" charset="0"/>
                <a:cs typeface="Arial" panose="020B0604020202020204" pitchFamily="34" charset="0"/>
              </a:rPr>
              <a:t>Ojichan</a:t>
            </a:r>
            <a:r>
              <a:rPr lang="en-US" altLang="ja-JP" dirty="0">
                <a:latin typeface="Arial" panose="020B0604020202020204" pitchFamily="34" charset="0"/>
                <a:cs typeface="Arial" panose="020B0604020202020204" pitchFamily="34" charset="0"/>
              </a:rPr>
              <a:t> and the Mizuta family! Every communion, I envision that hope of the banquet in heaven. </a:t>
            </a:r>
            <a:endParaRPr kumimoji="1"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217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12E0A6B-42C6-1B4C-9DB2-972A73072A16}"/>
              </a:ext>
            </a:extLst>
          </p:cNvPr>
          <p:cNvSpPr>
            <a:spLocks noGrp="1"/>
          </p:cNvSpPr>
          <p:nvPr>
            <p:ph idx="4294967295"/>
          </p:nvPr>
        </p:nvSpPr>
        <p:spPr>
          <a:xfrm>
            <a:off x="6278026" y="2137009"/>
            <a:ext cx="4375286" cy="4351338"/>
          </a:xfrm>
          <a:prstGeom prst="rect">
            <a:avLst/>
          </a:prstGeom>
        </p:spPr>
        <p:txBody>
          <a:bodyPr>
            <a:normAutofit/>
          </a:bodyPr>
          <a:lstStyle/>
          <a:p>
            <a:pPr marL="0" indent="0">
              <a:buNone/>
            </a:pPr>
            <a:r>
              <a:rPr lang="en-US" altLang="ja-JP" sz="3000" dirty="0">
                <a:latin typeface="Arial" panose="020B0604020202020204" pitchFamily="34" charset="0"/>
                <a:cs typeface="Arial" panose="020B0604020202020204" pitchFamily="34" charset="0"/>
              </a:rPr>
              <a:t>To </a:t>
            </a:r>
            <a:r>
              <a:rPr lang="en-US" altLang="ja-JP" sz="3000" dirty="0" err="1">
                <a:latin typeface="Arial" panose="020B0604020202020204" pitchFamily="34" charset="0"/>
                <a:cs typeface="Arial" panose="020B0604020202020204" pitchFamily="34" charset="0"/>
              </a:rPr>
              <a:t>Ojichan</a:t>
            </a:r>
            <a:r>
              <a:rPr lang="en-US" altLang="ja-JP" sz="3000" dirty="0">
                <a:latin typeface="Arial" panose="020B0604020202020204" pitchFamily="34" charset="0"/>
                <a:cs typeface="Arial" panose="020B0604020202020204" pitchFamily="34" charset="0"/>
              </a:rPr>
              <a:t> and Takako </a:t>
            </a:r>
            <a:r>
              <a:rPr lang="en-US" altLang="ja-JP" sz="3000" dirty="0" err="1">
                <a:latin typeface="Arial" panose="020B0604020202020204" pitchFamily="34" charset="0"/>
                <a:cs typeface="Arial" panose="020B0604020202020204" pitchFamily="34" charset="0"/>
              </a:rPr>
              <a:t>Obachan</a:t>
            </a:r>
            <a:r>
              <a:rPr lang="en-US" altLang="ja-JP" sz="3000" dirty="0">
                <a:latin typeface="Arial" panose="020B0604020202020204" pitchFamily="34" charset="0"/>
                <a:cs typeface="Arial" panose="020B0604020202020204" pitchFamily="34" charset="0"/>
              </a:rPr>
              <a:t> who included me as one of your sons, to Yuko, Kenichi, and Naoto, thank you so much. I am praying for all of you from Osaka.</a:t>
            </a:r>
            <a:endParaRPr kumimoji="1" lang="ja-JP" altLang="en-US" sz="3000" dirty="0">
              <a:latin typeface="Arial" panose="020B0604020202020204" pitchFamily="34" charset="0"/>
              <a:cs typeface="Arial" panose="020B0604020202020204" pitchFamily="34" charset="0"/>
            </a:endParaRPr>
          </a:p>
        </p:txBody>
      </p:sp>
      <p:pic>
        <p:nvPicPr>
          <p:cNvPr id="4" name="図 3" descr="スーツを着た男性&#10;&#10;自動的に生成された説明">
            <a:extLst>
              <a:ext uri="{FF2B5EF4-FFF2-40B4-BE49-F238E27FC236}">
                <a16:creationId xmlns:a16="http://schemas.microsoft.com/office/drawing/2014/main" id="{4079D6B8-B47D-B24D-A342-400AA041C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288" y="883678"/>
            <a:ext cx="3931179" cy="5604669"/>
          </a:xfrm>
          <a:prstGeom prst="rect">
            <a:avLst/>
          </a:prstGeom>
        </p:spPr>
      </p:pic>
    </p:spTree>
    <p:extLst>
      <p:ext uri="{BB962C8B-B14F-4D97-AF65-F5344CB8AC3E}">
        <p14:creationId xmlns:p14="http://schemas.microsoft.com/office/powerpoint/2010/main" val="37971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41122-F450-914E-9C56-563BBCE31808}"/>
              </a:ext>
            </a:extLst>
          </p:cNvPr>
          <p:cNvSpPr>
            <a:spLocks noGrp="1"/>
          </p:cNvSpPr>
          <p:nvPr>
            <p:ph type="title" idx="4294967295"/>
          </p:nvPr>
        </p:nvSpPr>
        <p:spPr>
          <a:xfrm>
            <a:off x="325568" y="220378"/>
            <a:ext cx="11269013" cy="1325563"/>
          </a:xfrm>
          <a:prstGeom prst="rect">
            <a:avLst/>
          </a:prstGeom>
        </p:spPr>
        <p:txBody>
          <a:bodyPr>
            <a:noAutofit/>
          </a:bodyPr>
          <a:lstStyle/>
          <a:p>
            <a:pPr algn="ctr"/>
            <a:r>
              <a:rPr lang="en-US" altLang="ja-JP" sz="3600" dirty="0">
                <a:latin typeface="Arial" panose="020B0604020202020204" pitchFamily="34" charset="0"/>
                <a:cs typeface="Arial" panose="020B0604020202020204" pitchFamily="34" charset="0"/>
              </a:rPr>
              <a:t>Hymn: “</a:t>
            </a:r>
            <a:r>
              <a:rPr lang="en-US" altLang="ja-JP" sz="3600" u="sng" dirty="0">
                <a:latin typeface="Arial" panose="020B0604020202020204" pitchFamily="34" charset="0"/>
                <a:cs typeface="Arial" panose="020B0604020202020204" pitchFamily="34" charset="0"/>
              </a:rPr>
              <a:t>What A Friend We Have in Jesus</a:t>
            </a:r>
            <a:r>
              <a:rPr lang="en-US" altLang="ja-JP" sz="3600" dirty="0">
                <a:latin typeface="Arial" panose="020B0604020202020204" pitchFamily="34" charset="0"/>
                <a:cs typeface="Arial" panose="020B0604020202020204" pitchFamily="34" charset="0"/>
              </a:rPr>
              <a:t>”</a:t>
            </a:r>
            <a:br>
              <a:rPr lang="en-US" altLang="ja-JP" sz="3600" dirty="0">
                <a:latin typeface="Arial" panose="020B0604020202020204" pitchFamily="34" charset="0"/>
                <a:cs typeface="Arial" panose="020B0604020202020204" pitchFamily="34" charset="0"/>
              </a:rPr>
            </a:br>
            <a:r>
              <a:rPr lang="en-US" altLang="ja-JP" sz="3200" dirty="0">
                <a:latin typeface="Arial" panose="020B0604020202020204" pitchFamily="34" charset="0"/>
                <a:cs typeface="Arial" panose="020B0604020202020204" pitchFamily="34" charset="0"/>
              </a:rPr>
              <a:t>verses 1-2: cantor and music only</a:t>
            </a:r>
            <a:br>
              <a:rPr lang="en-US" altLang="ja-JP" sz="3200" dirty="0">
                <a:latin typeface="Arial" panose="020B0604020202020204" pitchFamily="34" charset="0"/>
                <a:cs typeface="Arial" panose="020B0604020202020204" pitchFamily="34" charset="0"/>
              </a:rPr>
            </a:br>
            <a:r>
              <a:rPr lang="en-US" altLang="ja-JP" sz="3200" dirty="0">
                <a:latin typeface="Arial" panose="020B0604020202020204" pitchFamily="34" charset="0"/>
                <a:cs typeface="Arial" panose="020B0604020202020204" pitchFamily="34" charset="0"/>
              </a:rPr>
              <a:t>verses 3-4: congregational singing</a:t>
            </a:r>
            <a:r>
              <a:rPr lang="ja-JP" altLang="en-US" sz="2800" b="1" dirty="0">
                <a:latin typeface="Hiragino Maru Gothic ProN W4" panose="020F0400000000000000" pitchFamily="34" charset="-128"/>
                <a:ea typeface="Hiragino Maru Gothic ProN W4" panose="020F0400000000000000" pitchFamily="34" charset="-128"/>
                <a:cs typeface="Arial" panose="020B0604020202020204" pitchFamily="34" charset="0"/>
              </a:rPr>
              <a:t>（会衆）</a:t>
            </a:r>
            <a:br>
              <a:rPr lang="en-US" altLang="ja-JP" sz="3600" dirty="0">
                <a:latin typeface="Arial" panose="020B0604020202020204" pitchFamily="34" charset="0"/>
                <a:cs typeface="Arial" panose="020B0604020202020204" pitchFamily="34" charset="0"/>
              </a:rPr>
            </a:b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3. What a friend we have in Jesus,</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all our sins and griefs to bear!</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What a privilege to carry </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everything to God in prayer!</a:t>
            </a:r>
            <a:br>
              <a:rPr lang="en-US" altLang="ja-JP" sz="3600" dirty="0">
                <a:latin typeface="Arial" panose="020B0604020202020204" pitchFamily="34" charset="0"/>
                <a:cs typeface="Arial" panose="020B0604020202020204" pitchFamily="34" charset="0"/>
              </a:rPr>
            </a:b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O what peace we often forfeit,</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O what needless pain we bear,</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all because we do not carry </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everything to God in prayer!</a:t>
            </a:r>
            <a:br>
              <a:rPr lang="ja-JP" altLang="en-US" sz="3600" dirty="0">
                <a:latin typeface="Arial" panose="020B0604020202020204" pitchFamily="34" charset="0"/>
                <a:cs typeface="Arial" panose="020B0604020202020204" pitchFamily="34" charset="0"/>
              </a:rPr>
            </a:br>
            <a:endParaRPr kumimoji="1" lang="ja-JP" altLang="en-US" sz="36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36E8C4A-8864-CB4A-BC99-78D7BFE9A3D8}"/>
              </a:ext>
            </a:extLst>
          </p:cNvPr>
          <p:cNvSpPr>
            <a:spLocks noGrp="1"/>
          </p:cNvSpPr>
          <p:nvPr>
            <p:ph idx="4294967295"/>
          </p:nvPr>
        </p:nvSpPr>
        <p:spPr>
          <a:xfrm>
            <a:off x="928352" y="5083980"/>
            <a:ext cx="10515600" cy="4351338"/>
          </a:xfrm>
          <a:prstGeom prst="rect">
            <a:avLst/>
          </a:prstGeom>
        </p:spPr>
        <p:txBody>
          <a:bodyPr/>
          <a:lstStyle/>
          <a:p>
            <a:endParaRPr kumimoji="1" lang="en-US" altLang="ja-JP" dirty="0"/>
          </a:p>
          <a:p>
            <a:endParaRPr kumimoji="1" lang="en-US" altLang="ja-JP" dirty="0"/>
          </a:p>
          <a:p>
            <a:endParaRPr kumimoji="1" lang="ja-JP" altLang="en-US"/>
          </a:p>
        </p:txBody>
      </p:sp>
    </p:spTree>
    <p:extLst>
      <p:ext uri="{BB962C8B-B14F-4D97-AF65-F5344CB8AC3E}">
        <p14:creationId xmlns:p14="http://schemas.microsoft.com/office/powerpoint/2010/main" val="382422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B4636-B3E7-0049-9FA3-F88F30F98157}"/>
              </a:ext>
            </a:extLst>
          </p:cNvPr>
          <p:cNvSpPr>
            <a:spLocks noGrp="1"/>
          </p:cNvSpPr>
          <p:nvPr>
            <p:ph type="title" idx="4294967295"/>
          </p:nvPr>
        </p:nvSpPr>
        <p:spPr>
          <a:xfrm>
            <a:off x="838200" y="3655386"/>
            <a:ext cx="10515600" cy="1325563"/>
          </a:xfrm>
          <a:prstGeom prst="rect">
            <a:avLst/>
          </a:prstGeom>
        </p:spPr>
        <p:txBody>
          <a:bodyPr>
            <a:normAutofit/>
          </a:bodyPr>
          <a:lstStyle/>
          <a:p>
            <a:r>
              <a:rPr lang="en-US" altLang="ja-JP" sz="3600" dirty="0">
                <a:latin typeface="Arial" panose="020B0604020202020204" pitchFamily="34" charset="0"/>
                <a:cs typeface="Arial" panose="020B0604020202020204" pitchFamily="34" charset="0"/>
              </a:rPr>
              <a:t>Speech: Yoshio </a:t>
            </a:r>
            <a:r>
              <a:rPr lang="en-US" altLang="ja-JP" sz="3600" dirty="0" err="1">
                <a:latin typeface="Arial" panose="020B0604020202020204" pitchFamily="34" charset="0"/>
                <a:cs typeface="Arial" panose="020B0604020202020204" pitchFamily="34" charset="0"/>
              </a:rPr>
              <a:t>Shibazaki</a:t>
            </a:r>
            <a:r>
              <a:rPr lang="ja-JP" altLang="en-US" sz="3600">
                <a:latin typeface="Arial" panose="020B0604020202020204" pitchFamily="34" charset="0"/>
                <a:cs typeface="Arial" panose="020B0604020202020204" pitchFamily="34" charset="0"/>
              </a:rPr>
              <a:t>　　　    </a:t>
            </a:r>
            <a:br>
              <a:rPr lang="en-US" altLang="ja-JP" sz="3600" dirty="0">
                <a:latin typeface="Arial" panose="020B0604020202020204" pitchFamily="34" charset="0"/>
                <a:cs typeface="Arial" panose="020B0604020202020204" pitchFamily="34" charset="0"/>
              </a:rPr>
            </a:br>
            <a:r>
              <a:rPr lang="ja-JP" altLang="en-US" sz="3600">
                <a:latin typeface="MS Gothic" panose="020B0609070205080204" pitchFamily="49" charset="-128"/>
                <a:ea typeface="MS Gothic" panose="020B0609070205080204" pitchFamily="49" charset="-128"/>
                <a:cs typeface="Arial" panose="020B0604020202020204" pitchFamily="34" charset="0"/>
              </a:rPr>
              <a:t>柴崎芳生さん</a:t>
            </a:r>
            <a:endParaRPr kumimoji="1" lang="ja-JP" altLang="en-US" sz="3600">
              <a:latin typeface="MS Gothic" panose="020B0609070205080204" pitchFamily="49" charset="-128"/>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683426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B58875D-59EE-224C-94A3-269ADD1FA5C5}"/>
              </a:ext>
            </a:extLst>
          </p:cNvPr>
          <p:cNvSpPr>
            <a:spLocks noGrp="1"/>
          </p:cNvSpPr>
          <p:nvPr>
            <p:ph idx="4294967295"/>
          </p:nvPr>
        </p:nvSpPr>
        <p:spPr>
          <a:xfrm>
            <a:off x="838200" y="655372"/>
            <a:ext cx="10515600" cy="4351338"/>
          </a:xfrm>
          <a:prstGeom prst="rect">
            <a:avLst/>
          </a:prstGeom>
        </p:spPr>
        <p:txBody>
          <a:bodyPr>
            <a:noAutofit/>
          </a:bodyPr>
          <a:lstStyle/>
          <a:p>
            <a:pPr marL="0" indent="0" algn="ctr">
              <a:buNone/>
            </a:pPr>
            <a:r>
              <a:rPr kumimoji="1" lang="en-US" altLang="ja-JP" sz="3200" b="1" dirty="0">
                <a:latin typeface="Hiragino Maru Gothic ProN W4" panose="020F0400000000000000" pitchFamily="34" charset="-128"/>
                <a:ea typeface="Hiragino Maru Gothic ProN W4" panose="020F0400000000000000" pitchFamily="34" charset="-128"/>
                <a:cs typeface="Arial" panose="020B0604020202020204" pitchFamily="34" charset="0"/>
              </a:rPr>
              <a:t>4. </a:t>
            </a:r>
            <a:r>
              <a:rPr lang="ja-JP" altLang="en-US" sz="3200" b="1">
                <a:latin typeface="Hiragino Maru Gothic ProN W4" panose="020F0400000000000000" pitchFamily="34" charset="-128"/>
                <a:ea typeface="Hiragino Maru Gothic ProN W4" panose="020F0400000000000000" pitchFamily="34" charset="-128"/>
                <a:cs typeface="Arial" panose="020B0604020202020204" pitchFamily="34" charset="0"/>
              </a:rPr>
              <a:t>いつくしみ深き　友なるイエスは</a:t>
            </a:r>
            <a:endParaRPr lang="en-US" altLang="ja-JP" sz="3200"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Itsukushimi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fukaki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tomo</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naru</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Iesu</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wa</a:t>
            </a:r>
            <a:endPar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br>
              <a:rPr lang="ja-JP" altLang="en-US" b="1">
                <a:latin typeface="Hiragino Maru Gothic ProN W4" panose="020F0400000000000000" pitchFamily="34" charset="-128"/>
                <a:ea typeface="Hiragino Maru Gothic ProN W4" panose="020F0400000000000000" pitchFamily="34" charset="-128"/>
                <a:cs typeface="Arial" panose="020B0604020202020204" pitchFamily="34" charset="0"/>
              </a:rPr>
            </a:br>
            <a:r>
              <a:rPr lang="ja-JP" altLang="en-US" sz="3200" b="1">
                <a:latin typeface="Hiragino Maru Gothic ProN W4" panose="020F0400000000000000" pitchFamily="34" charset="-128"/>
                <a:ea typeface="Hiragino Maru Gothic ProN W4" panose="020F0400000000000000" pitchFamily="34" charset="-128"/>
                <a:cs typeface="Arial" panose="020B0604020202020204" pitchFamily="34" charset="0"/>
              </a:rPr>
              <a:t>罪　とが　うれいを　取り去りたもう</a:t>
            </a:r>
            <a:endParaRPr lang="en-US" altLang="ja-JP" sz="3200"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Tsumi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toga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urei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o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torisari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tamou</a:t>
            </a:r>
            <a:endPar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br>
              <a:rPr lang="ja-JP" altLang="en-US" sz="3200" b="1">
                <a:latin typeface="Hiragino Maru Gothic ProN W4" panose="020F0400000000000000" pitchFamily="34" charset="-128"/>
                <a:ea typeface="Hiragino Maru Gothic ProN W4" panose="020F0400000000000000" pitchFamily="34" charset="-128"/>
                <a:cs typeface="Arial" panose="020B0604020202020204" pitchFamily="34" charset="0"/>
              </a:rPr>
            </a:br>
            <a:r>
              <a:rPr lang="ja-JP" altLang="en-US" sz="3200" b="1">
                <a:latin typeface="Hiragino Maru Gothic ProN W4" panose="020F0400000000000000" pitchFamily="34" charset="-128"/>
                <a:ea typeface="Hiragino Maru Gothic ProN W4" panose="020F0400000000000000" pitchFamily="34" charset="-128"/>
                <a:cs typeface="Arial" panose="020B0604020202020204" pitchFamily="34" charset="0"/>
              </a:rPr>
              <a:t>心の嘆きを　包まず　述べて</a:t>
            </a:r>
            <a:endParaRPr lang="en-US" altLang="ja-JP" sz="3200"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Kokoro</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no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nageki</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o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tsutsumazu</a:t>
            </a:r>
            <a:r>
              <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nobete</a:t>
            </a:r>
            <a:endParaRPr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br>
              <a:rPr lang="ja-JP" altLang="en-US" b="1">
                <a:latin typeface="Hiragino Maru Gothic ProN W4" panose="020F0400000000000000" pitchFamily="34" charset="-128"/>
                <a:ea typeface="Hiragino Maru Gothic ProN W4" panose="020F0400000000000000" pitchFamily="34" charset="-128"/>
                <a:cs typeface="Arial" panose="020B0604020202020204" pitchFamily="34" charset="0"/>
              </a:rPr>
            </a:br>
            <a:r>
              <a:rPr lang="ja-JP" altLang="en-US" sz="3200" b="1">
                <a:latin typeface="Hiragino Maru Gothic ProN W4" panose="020F0400000000000000" pitchFamily="34" charset="-128"/>
                <a:ea typeface="Hiragino Maru Gothic ProN W4" panose="020F0400000000000000" pitchFamily="34" charset="-128"/>
                <a:cs typeface="Arial" panose="020B0604020202020204" pitchFamily="34" charset="0"/>
              </a:rPr>
              <a:t>などかは　おろさぬ　負える　重荷を</a:t>
            </a:r>
            <a:endParaRPr lang="en-US" altLang="ja-JP" sz="3200" b="1" dirty="0">
              <a:latin typeface="Hiragino Maru Gothic ProN W4" panose="020F0400000000000000" pitchFamily="34" charset="-128"/>
              <a:ea typeface="Hiragino Maru Gothic ProN W4" panose="020F0400000000000000" pitchFamily="34" charset="-128"/>
              <a:cs typeface="Arial" panose="020B0604020202020204" pitchFamily="34" charset="0"/>
            </a:endParaRPr>
          </a:p>
          <a:p>
            <a:pPr marL="0" indent="0" algn="ctr">
              <a:buNone/>
            </a:pPr>
            <a:r>
              <a:rPr kumimoji="1"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Nadoka</a:t>
            </a:r>
            <a:r>
              <a:rPr kumimoji="1"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kumimoji="1"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wa</a:t>
            </a:r>
            <a:r>
              <a:rPr kumimoji="1"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kumimoji="1"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orosanu</a:t>
            </a:r>
            <a:r>
              <a:rPr kumimoji="1"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kumimoji="1"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oeru</a:t>
            </a:r>
            <a:r>
              <a:rPr kumimoji="1"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a:t>
            </a:r>
            <a:r>
              <a:rPr kumimoji="1" lang="en-US" altLang="ja-JP" b="1" dirty="0" err="1">
                <a:latin typeface="Hiragino Maru Gothic ProN W4" panose="020F0400000000000000" pitchFamily="34" charset="-128"/>
                <a:ea typeface="Hiragino Maru Gothic ProN W4" panose="020F0400000000000000" pitchFamily="34" charset="-128"/>
                <a:cs typeface="Arial" panose="020B0604020202020204" pitchFamily="34" charset="0"/>
              </a:rPr>
              <a:t>omoni</a:t>
            </a:r>
            <a:r>
              <a:rPr kumimoji="1" lang="en-US" altLang="ja-JP" b="1" dirty="0">
                <a:latin typeface="Hiragino Maru Gothic ProN W4" panose="020F0400000000000000" pitchFamily="34" charset="-128"/>
                <a:ea typeface="Hiragino Maru Gothic ProN W4" panose="020F0400000000000000" pitchFamily="34" charset="-128"/>
                <a:cs typeface="Arial" panose="020B0604020202020204" pitchFamily="34" charset="0"/>
              </a:rPr>
              <a:t> o </a:t>
            </a:r>
            <a:endParaRPr kumimoji="1" lang="ja-JP" altLang="en-US" b="1">
              <a:latin typeface="Hiragino Maru Gothic ProN W4" panose="020F0400000000000000" pitchFamily="34" charset="-128"/>
              <a:ea typeface="Hiragino Maru Gothic ProN W4" panose="020F0400000000000000" pitchFamily="34" charset="-128"/>
              <a:cs typeface="Arial" panose="020B0604020202020204" pitchFamily="34" charset="0"/>
            </a:endParaRPr>
          </a:p>
        </p:txBody>
      </p:sp>
    </p:spTree>
    <p:extLst>
      <p:ext uri="{BB962C8B-B14F-4D97-AF65-F5344CB8AC3E}">
        <p14:creationId xmlns:p14="http://schemas.microsoft.com/office/powerpoint/2010/main" val="340358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4AE5-EA99-8147-B6E2-86A0B722D41E}"/>
              </a:ext>
            </a:extLst>
          </p:cNvPr>
          <p:cNvSpPr>
            <a:spLocks noGrp="1"/>
          </p:cNvSpPr>
          <p:nvPr>
            <p:ph type="title" idx="4294967295"/>
          </p:nvPr>
        </p:nvSpPr>
        <p:spPr>
          <a:xfrm>
            <a:off x="838200" y="213135"/>
            <a:ext cx="10515600" cy="1325563"/>
          </a:xfrm>
          <a:prstGeom prst="rect">
            <a:avLst/>
          </a:prstGeom>
        </p:spPr>
        <p:txBody>
          <a:bodyPr>
            <a:normAutofit/>
          </a:bodyPr>
          <a:lstStyle/>
          <a:p>
            <a:r>
              <a:rPr lang="en-US" altLang="ja-JP" sz="2800" b="1" dirty="0">
                <a:latin typeface="Arial" panose="020B0604020202020204" pitchFamily="34" charset="0"/>
                <a:cs typeface="Arial" panose="020B0604020202020204" pitchFamily="34" charset="0"/>
              </a:rPr>
              <a:t>Audio:  Yuki Mizuta (voice only)   </a:t>
            </a:r>
            <a:br>
              <a:rPr lang="en-US" altLang="ja-JP" sz="2800" b="1" dirty="0">
                <a:latin typeface="Arial" panose="020B0604020202020204" pitchFamily="34" charset="0"/>
                <a:cs typeface="Arial" panose="020B0604020202020204" pitchFamily="34" charset="0"/>
              </a:rPr>
            </a:br>
            <a:r>
              <a:rPr lang="ja-JP" altLang="en-US" sz="2800" b="1">
                <a:latin typeface="Arial" panose="020B0604020202020204" pitchFamily="34" charset="0"/>
                <a:cs typeface="Arial" panose="020B0604020202020204" pitchFamily="34" charset="0"/>
              </a:rPr>
              <a:t>水田幸直さん（音声のみ）</a:t>
            </a:r>
            <a:endParaRPr kumimoji="1" lang="ja-JP" altLang="en-US" sz="2800" b="1">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37FBB9B9-BEDD-8B4D-8E86-7D93C404177C}"/>
              </a:ext>
            </a:extLst>
          </p:cNvPr>
          <p:cNvSpPr>
            <a:spLocks noGrp="1"/>
          </p:cNvSpPr>
          <p:nvPr>
            <p:ph idx="4294967295"/>
          </p:nvPr>
        </p:nvSpPr>
        <p:spPr>
          <a:xfrm>
            <a:off x="352540" y="1239085"/>
            <a:ext cx="7281202" cy="5618915"/>
          </a:xfrm>
          <a:prstGeom prst="rect">
            <a:avLst/>
          </a:prstGeom>
        </p:spPr>
        <p:txBody>
          <a:bodyPr>
            <a:normAutofit lnSpcReduction="10000"/>
          </a:bodyPr>
          <a:lstStyle/>
          <a:p>
            <a:pPr marL="0" indent="0">
              <a:buNone/>
            </a:pPr>
            <a:r>
              <a:rPr lang="en-US" altLang="ja-JP" dirty="0">
                <a:latin typeface="Arial" panose="020B0604020202020204" pitchFamily="34" charset="0"/>
                <a:cs typeface="Arial" panose="020B0604020202020204" pitchFamily="34" charset="0"/>
              </a:rPr>
              <a:t>“Hello everyone! My name is Yuki Mizuta, and I just turned 70 years old on the 23rd of last month. In ages past, there was a special term for people who were seventy years old; “</a:t>
            </a:r>
            <a:r>
              <a:rPr lang="en-US" altLang="ja-JP" i="1" dirty="0">
                <a:latin typeface="Arial" panose="020B0604020202020204" pitchFamily="34" charset="0"/>
                <a:cs typeface="Arial" panose="020B0604020202020204" pitchFamily="34" charset="0"/>
              </a:rPr>
              <a:t>Koki,” </a:t>
            </a:r>
            <a:r>
              <a:rPr lang="en-US" altLang="ja-JP" dirty="0">
                <a:latin typeface="Arial" panose="020B0604020202020204" pitchFamily="34" charset="0"/>
                <a:cs typeface="Arial" panose="020B0604020202020204" pitchFamily="34" charset="0"/>
              </a:rPr>
              <a:t>which literally means “</a:t>
            </a:r>
            <a:r>
              <a:rPr lang="en-US" altLang="ja-JP" i="1" dirty="0">
                <a:latin typeface="Arial" panose="020B0604020202020204" pitchFamily="34" charset="0"/>
                <a:cs typeface="Arial" panose="020B0604020202020204" pitchFamily="34" charset="0"/>
              </a:rPr>
              <a:t>impossibly</a:t>
            </a:r>
            <a:r>
              <a:rPr lang="en-US" altLang="ja-JP" dirty="0">
                <a:latin typeface="Arial" panose="020B0604020202020204" pitchFamily="34" charset="0"/>
                <a:cs typeface="Arial" panose="020B0604020202020204" pitchFamily="34" charset="0"/>
              </a:rPr>
              <a:t> old.” If I lived in those ancient days, you might call me a </a:t>
            </a:r>
            <a:r>
              <a:rPr lang="en-US" altLang="ja-JP" i="1" dirty="0">
                <a:latin typeface="Arial" panose="020B0604020202020204" pitchFamily="34" charset="0"/>
                <a:cs typeface="Arial" panose="020B0604020202020204" pitchFamily="34" charset="0"/>
              </a:rPr>
              <a:t>living fossil!</a:t>
            </a:r>
            <a:r>
              <a:rPr lang="en-US" altLang="ja-JP" dirty="0">
                <a:latin typeface="Arial" panose="020B0604020202020204" pitchFamily="34" charset="0"/>
                <a:cs typeface="Arial" panose="020B0604020202020204" pitchFamily="34" charset="0"/>
              </a:rPr>
              <a:t> Thankfully, I’m not the only fossil here today, so I don’t feel entirely out of place. I know you have asked me here to give a testimony, but you should be warned: seventy years has given me a </a:t>
            </a:r>
            <a:r>
              <a:rPr lang="en-US" altLang="ja-JP" i="1" dirty="0">
                <a:latin typeface="Arial" panose="020B0604020202020204" pitchFamily="34" charset="0"/>
                <a:cs typeface="Arial" panose="020B0604020202020204" pitchFamily="34" charset="0"/>
              </a:rPr>
              <a:t>lot </a:t>
            </a:r>
            <a:r>
              <a:rPr lang="en-US" altLang="ja-JP" dirty="0">
                <a:latin typeface="Arial" panose="020B0604020202020204" pitchFamily="34" charset="0"/>
                <a:cs typeface="Arial" panose="020B0604020202020204" pitchFamily="34" charset="0"/>
              </a:rPr>
              <a:t>of stories to tell, so this may take a while! Of course, while that could be fun, I think it might be better if I just summarize and give you some of the highlights of my life instead…” </a:t>
            </a:r>
            <a:endParaRPr kumimoji="1" lang="ja-JP" altLang="en-US" dirty="0">
              <a:latin typeface="Arial" panose="020B0604020202020204" pitchFamily="34" charset="0"/>
              <a:cs typeface="Arial" panose="020B0604020202020204" pitchFamily="34" charset="0"/>
            </a:endParaRPr>
          </a:p>
        </p:txBody>
      </p:sp>
      <p:sp>
        <p:nvSpPr>
          <p:cNvPr id="4" name="テキスト ボックス 3">
            <a:extLst>
              <a:ext uri="{FF2B5EF4-FFF2-40B4-BE49-F238E27FC236}">
                <a16:creationId xmlns:a16="http://schemas.microsoft.com/office/drawing/2014/main" id="{9DD7CDE2-6C75-1449-9F8F-03AA92F3855E}"/>
              </a:ext>
            </a:extLst>
          </p:cNvPr>
          <p:cNvSpPr txBox="1"/>
          <p:nvPr/>
        </p:nvSpPr>
        <p:spPr>
          <a:xfrm>
            <a:off x="11108267" y="6254235"/>
            <a:ext cx="878997" cy="346563"/>
          </a:xfrm>
          <a:prstGeom prst="rect">
            <a:avLst/>
          </a:prstGeom>
          <a:noFill/>
        </p:spPr>
        <p:txBody>
          <a:bodyPr wrap="square" rtlCol="0">
            <a:spAutoFit/>
          </a:bodyPr>
          <a:lstStyle/>
          <a:p>
            <a:endParaRPr kumimoji="1" lang="ja-JP" altLang="en-US"/>
          </a:p>
        </p:txBody>
      </p:sp>
      <p:pic>
        <p:nvPicPr>
          <p:cNvPr id="6" name="水田ゆきさんの証 (2011年)１分版.mp3" descr="水田ゆきさんの証 (2011年)１分版.mp3">
            <a:hlinkClick r:id="" action="ppaction://media"/>
            <a:extLst>
              <a:ext uri="{FF2B5EF4-FFF2-40B4-BE49-F238E27FC236}">
                <a16:creationId xmlns:a16="http://schemas.microsoft.com/office/drawing/2014/main" id="{A9B76198-942E-B747-98CA-94449968C8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66706" y="278094"/>
            <a:ext cx="812800" cy="812800"/>
          </a:xfrm>
          <a:prstGeom prst="rect">
            <a:avLst/>
          </a:prstGeom>
        </p:spPr>
      </p:pic>
      <p:pic>
        <p:nvPicPr>
          <p:cNvPr id="7" name="図 6" descr="リモコンを持って立っている男性&#10;&#10;低い精度で自動的に生成された説明">
            <a:extLst>
              <a:ext uri="{FF2B5EF4-FFF2-40B4-BE49-F238E27FC236}">
                <a16:creationId xmlns:a16="http://schemas.microsoft.com/office/drawing/2014/main" id="{0E7D889B-D761-6D4F-93C4-91E3E4306F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3967" y="701607"/>
            <a:ext cx="4183297" cy="5454786"/>
          </a:xfrm>
          <a:prstGeom prst="rect">
            <a:avLst/>
          </a:prstGeom>
        </p:spPr>
      </p:pic>
    </p:spTree>
    <p:extLst>
      <p:ext uri="{BB962C8B-B14F-4D97-AF65-F5344CB8AC3E}">
        <p14:creationId xmlns:p14="http://schemas.microsoft.com/office/powerpoint/2010/main" val="343834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60A63-A622-0A4D-839E-1B4C67C97DA9}"/>
              </a:ext>
            </a:extLst>
          </p:cNvPr>
          <p:cNvSpPr>
            <a:spLocks noGrp="1"/>
          </p:cNvSpPr>
          <p:nvPr>
            <p:ph type="title" idx="4294967295"/>
          </p:nvPr>
        </p:nvSpPr>
        <p:spPr>
          <a:xfrm>
            <a:off x="756291" y="2424421"/>
            <a:ext cx="3869635" cy="3793488"/>
          </a:xfrm>
          <a:prstGeom prst="rect">
            <a:avLst/>
          </a:prstGeom>
          <a:noFill/>
        </p:spPr>
        <p:txBody>
          <a:bodyPr vert="horz" lIns="91440" tIns="45720" rIns="91440" bIns="45720" rtlCol="0" anchor="b">
            <a:normAutofit fontScale="90000"/>
          </a:bodyPr>
          <a:lstStyle/>
          <a:p>
            <a:r>
              <a:rPr lang="en-US" altLang="ja-JP" sz="3100" b="1" kern="1200" dirty="0">
                <a:solidFill>
                  <a:schemeClr val="tx1"/>
                </a:solidFill>
                <a:latin typeface="Arial" panose="020B0604020202020204" pitchFamily="34" charset="0"/>
                <a:ea typeface="Hiragino Maru Gothic ProN W4" panose="020F0400000000000000" pitchFamily="34" charset="-128"/>
                <a:cs typeface="Arial" panose="020B0604020202020204" pitchFamily="34" charset="0"/>
              </a:rPr>
              <a:t>Rev. </a:t>
            </a:r>
            <a:r>
              <a:rPr lang="en-US" altLang="ja-JP" sz="3100" b="1" kern="1200" dirty="0" err="1">
                <a:solidFill>
                  <a:schemeClr val="tx1"/>
                </a:solidFill>
                <a:latin typeface="Arial" panose="020B0604020202020204" pitchFamily="34" charset="0"/>
                <a:ea typeface="Hiragino Maru Gothic ProN W4" panose="020F0400000000000000" pitchFamily="34" charset="-128"/>
                <a:cs typeface="Arial" panose="020B0604020202020204" pitchFamily="34" charset="0"/>
              </a:rPr>
              <a:t>Fumihito</a:t>
            </a:r>
            <a:r>
              <a:rPr lang="en-US" altLang="ja-JP" sz="3100" b="1" kern="1200" dirty="0">
                <a:solidFill>
                  <a:schemeClr val="tx1"/>
                </a:solidFill>
                <a:latin typeface="Arial" panose="020B0604020202020204" pitchFamily="34" charset="0"/>
                <a:ea typeface="Hiragino Maru Gothic ProN W4" panose="020F0400000000000000" pitchFamily="34" charset="-128"/>
                <a:cs typeface="Arial" panose="020B0604020202020204" pitchFamily="34" charset="0"/>
              </a:rPr>
              <a:t> Andy Nakajima  </a:t>
            </a:r>
            <a:br>
              <a:rPr lang="en-US" altLang="ja-JP" sz="2800" b="1" kern="1200" dirty="0">
                <a:solidFill>
                  <a:schemeClr val="tx1"/>
                </a:solidFill>
                <a:latin typeface="Helvetica" pitchFamily="2" charset="0"/>
                <a:ea typeface="Hiragino Maru Gothic ProN W4" panose="020F0400000000000000" pitchFamily="34" charset="-128"/>
              </a:rPr>
            </a:br>
            <a:br>
              <a:rPr lang="en-US" altLang="ja-JP" sz="2800" b="1" kern="1200" dirty="0">
                <a:solidFill>
                  <a:schemeClr val="tx1"/>
                </a:solidFill>
                <a:latin typeface="Helvetica" pitchFamily="2" charset="0"/>
                <a:ea typeface="Hiragino Maru Gothic ProN W4" panose="020F0400000000000000" pitchFamily="34" charset="-128"/>
              </a:rPr>
            </a:br>
            <a:r>
              <a:rPr lang="ja-JP" altLang="en-US" sz="2800" b="1" kern="1200">
                <a:solidFill>
                  <a:schemeClr val="tx1"/>
                </a:solidFill>
                <a:latin typeface="Helvetica" pitchFamily="2" charset="0"/>
                <a:ea typeface="Hiragino Maru Gothic ProN W4" panose="020F0400000000000000" pitchFamily="34" charset="-128"/>
              </a:rPr>
              <a:t>中嶋アンディ史人</a:t>
            </a:r>
            <a:r>
              <a:rPr lang="en-US" altLang="ja-JP" sz="2800" b="1" kern="1200" dirty="0">
                <a:solidFill>
                  <a:schemeClr val="tx1"/>
                </a:solidFill>
                <a:latin typeface="Helvetica" pitchFamily="2" charset="0"/>
                <a:ea typeface="Hiragino Maru Gothic ProN W4" panose="020F0400000000000000" pitchFamily="34" charset="-128"/>
              </a:rPr>
              <a:t> </a:t>
            </a:r>
            <a:r>
              <a:rPr lang="ja-JP" altLang="en-US" sz="2800" b="1" kern="1200">
                <a:solidFill>
                  <a:schemeClr val="tx1"/>
                </a:solidFill>
                <a:latin typeface="Helvetica" pitchFamily="2" charset="0"/>
                <a:ea typeface="Hiragino Maru Gothic ProN W4" panose="020F0400000000000000" pitchFamily="34" charset="-128"/>
              </a:rPr>
              <a:t>牧師</a:t>
            </a:r>
            <a:br>
              <a:rPr lang="en-US" altLang="ja-JP" sz="2200" kern="1200" dirty="0">
                <a:solidFill>
                  <a:schemeClr val="tx1"/>
                </a:solidFill>
                <a:latin typeface="+mj-lt"/>
                <a:ea typeface="+mj-ea"/>
                <a:cs typeface="+mj-cs"/>
              </a:rPr>
            </a:br>
            <a:br>
              <a:rPr lang="en-US" altLang="ja-JP" sz="2200" kern="1200" dirty="0">
                <a:solidFill>
                  <a:schemeClr val="tx1"/>
                </a:solidFill>
                <a:latin typeface="+mj-lt"/>
                <a:ea typeface="+mj-ea"/>
                <a:cs typeface="+mj-cs"/>
              </a:rPr>
            </a:br>
            <a:br>
              <a:rPr lang="en-US" altLang="ja-JP" sz="2200" kern="1200" dirty="0">
                <a:solidFill>
                  <a:schemeClr val="tx1"/>
                </a:solidFill>
                <a:latin typeface="+mj-lt"/>
                <a:ea typeface="+mj-ea"/>
                <a:cs typeface="+mj-cs"/>
              </a:rPr>
            </a:br>
            <a:br>
              <a:rPr lang="en-US" altLang="ja-JP" sz="2200" kern="1200" dirty="0">
                <a:solidFill>
                  <a:schemeClr val="tx1"/>
                </a:solidFill>
                <a:latin typeface="+mj-lt"/>
                <a:ea typeface="+mj-ea"/>
                <a:cs typeface="+mj-cs"/>
              </a:rPr>
            </a:br>
            <a:r>
              <a:rPr lang="ja-JP" altLang="en-US" sz="2200" kern="1200">
                <a:solidFill>
                  <a:schemeClr val="tx1"/>
                </a:solidFill>
                <a:latin typeface="Hiragino Maru Gothic ProN W4" panose="020F0400000000000000" pitchFamily="34" charset="-128"/>
                <a:ea typeface="Hiragino Maru Gothic ProN W4" panose="020F0400000000000000" pitchFamily="34" charset="-128"/>
              </a:rPr>
              <a:t>注：</a:t>
            </a:r>
            <a:r>
              <a:rPr lang="en-US" altLang="ja-JP" sz="2200" kern="1200" dirty="0">
                <a:solidFill>
                  <a:schemeClr val="tx1"/>
                </a:solidFill>
                <a:latin typeface="Hiragino Maru Gothic ProN W4" panose="020F0400000000000000" pitchFamily="34" charset="-128"/>
                <a:ea typeface="Hiragino Maru Gothic ProN W4" panose="020F0400000000000000" pitchFamily="34" charset="-128"/>
              </a:rPr>
              <a:t>ZOOM</a:t>
            </a:r>
            <a:r>
              <a:rPr lang="ja-JP" altLang="en-US" sz="2200" kern="1200">
                <a:solidFill>
                  <a:schemeClr val="tx1"/>
                </a:solidFill>
                <a:latin typeface="Hiragino Maru Gothic ProN W4" panose="020F0400000000000000" pitchFamily="34" charset="-128"/>
                <a:ea typeface="Hiragino Maru Gothic ProN W4" panose="020F0400000000000000" pitchFamily="34" charset="-128"/>
              </a:rPr>
              <a:t>での配信の関係上、</a:t>
            </a:r>
            <a:br>
              <a:rPr lang="en-US" altLang="ja-JP" sz="2200" kern="1200" dirty="0">
                <a:solidFill>
                  <a:schemeClr val="tx1"/>
                </a:solidFill>
                <a:latin typeface="Hiragino Maru Gothic ProN W4" panose="020F0400000000000000" pitchFamily="34" charset="-128"/>
                <a:ea typeface="Hiragino Maru Gothic ProN W4" panose="020F0400000000000000" pitchFamily="34" charset="-128"/>
              </a:rPr>
            </a:br>
            <a:r>
              <a:rPr lang="ja-JP" altLang="en-US" sz="2200" kern="1200">
                <a:solidFill>
                  <a:schemeClr val="tx1"/>
                </a:solidFill>
                <a:latin typeface="Hiragino Maru Gothic ProN W4" panose="020F0400000000000000" pitchFamily="34" charset="-128"/>
                <a:ea typeface="Hiragino Maru Gothic ProN W4" panose="020F0400000000000000" pitchFamily="34" charset="-128"/>
              </a:rPr>
              <a:t>メッセージは音声のみでお繋ぎすることとなります。</a:t>
            </a:r>
            <a:br>
              <a:rPr lang="en-US" altLang="ja-JP" sz="2200" kern="1200">
                <a:solidFill>
                  <a:schemeClr val="tx1"/>
                </a:solidFill>
                <a:latin typeface="Hiragino Maru Gothic ProN W4" panose="020F0400000000000000" pitchFamily="34" charset="-128"/>
                <a:ea typeface="Hiragino Maru Gothic ProN W4" panose="020F0400000000000000" pitchFamily="34" charset="-128"/>
              </a:rPr>
            </a:br>
            <a:r>
              <a:rPr lang="ja-JP" altLang="en-US" sz="2200" kern="1200">
                <a:solidFill>
                  <a:schemeClr val="tx1"/>
                </a:solidFill>
                <a:latin typeface="Hiragino Maru Gothic ProN W4" panose="020F0400000000000000" pitchFamily="34" charset="-128"/>
                <a:ea typeface="Hiragino Maru Gothic ProN W4" panose="020F0400000000000000" pitchFamily="34" charset="-128"/>
              </a:rPr>
              <a:t>ご了承ください。</a:t>
            </a:r>
            <a:br>
              <a:rPr lang="en-US" altLang="ja-JP" sz="2200" kern="1200" dirty="0">
                <a:solidFill>
                  <a:schemeClr val="tx1"/>
                </a:solidFill>
                <a:latin typeface="+mj-lt"/>
                <a:ea typeface="+mj-ea"/>
                <a:cs typeface="+mj-cs"/>
              </a:rPr>
            </a:br>
            <a:endParaRPr kumimoji="1" lang="en-US" altLang="ja-JP" sz="22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図 5" descr="部屋の中で立っている数人の男性&#10;&#10;中程度の精度で自動的に生成された説明">
            <a:extLst>
              <a:ext uri="{FF2B5EF4-FFF2-40B4-BE49-F238E27FC236}">
                <a16:creationId xmlns:a16="http://schemas.microsoft.com/office/drawing/2014/main" id="{B51E4F29-07FE-D64E-8B03-183473F0F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735" y="1552228"/>
            <a:ext cx="5934456" cy="3753543"/>
          </a:xfrm>
          <a:prstGeom prst="rect">
            <a:avLst/>
          </a:prstGeom>
          <a:effectLst/>
        </p:spPr>
      </p:pic>
    </p:spTree>
    <p:extLst>
      <p:ext uri="{BB962C8B-B14F-4D97-AF65-F5344CB8AC3E}">
        <p14:creationId xmlns:p14="http://schemas.microsoft.com/office/powerpoint/2010/main" val="3713828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1745484" y="1752313"/>
            <a:ext cx="8701031" cy="4401205"/>
          </a:xfrm>
          <a:prstGeom prst="rect">
            <a:avLst/>
          </a:prstGeom>
          <a:noFill/>
        </p:spPr>
        <p:txBody>
          <a:bodyPr wrap="square" rtlCol="0">
            <a:spAutoFit/>
          </a:bodyPr>
          <a:lstStyle/>
          <a:p>
            <a:r>
              <a:rPr lang="en-US" altLang="ja-JP" sz="2800" dirty="0">
                <a:latin typeface="Helvetica" pitchFamily="2" charset="0"/>
              </a:rPr>
              <a:t>As much as Yuki and Takako took care of many Japanese families in Chicago, they looked after countless people in Michigan by providing food and hospitality. So many of us were loved and helped by this incredibly kind couple. I am sure that each of you gathered here has wonderful memories to share of how much they accepted, encouraged, and loved you.</a:t>
            </a:r>
            <a:r>
              <a:rPr lang="ja-JP" altLang="ja-JP" sz="2800">
                <a:latin typeface="Helvetica" pitchFamily="2" charset="0"/>
              </a:rPr>
              <a:t>　</a:t>
            </a:r>
          </a:p>
          <a:p>
            <a:endParaRPr lang="en-US" altLang="ja-JP" sz="2800" dirty="0">
              <a:latin typeface="Helvetica" pitchFamily="2" charset="0"/>
            </a:endParaRPr>
          </a:p>
          <a:p>
            <a:endParaRPr kumimoji="1" lang="en-US" altLang="ja-JP" sz="2800" dirty="0">
              <a:latin typeface="Helvetica" pitchFamily="2" charset="0"/>
            </a:endParaRPr>
          </a:p>
          <a:p>
            <a:r>
              <a:rPr kumimoji="1" lang="en-US" altLang="ja-JP" sz="2800" dirty="0">
                <a:latin typeface="Helvetica" pitchFamily="2" charset="0"/>
              </a:rPr>
              <a:t> </a:t>
            </a:r>
            <a:endParaRPr kumimoji="1" lang="ja-JP" altLang="en-US" sz="2800">
              <a:latin typeface="Helvetica" pitchFamily="2" charset="0"/>
            </a:endParaRPr>
          </a:p>
        </p:txBody>
      </p:sp>
    </p:spTree>
    <p:extLst>
      <p:ext uri="{BB962C8B-B14F-4D97-AF65-F5344CB8AC3E}">
        <p14:creationId xmlns:p14="http://schemas.microsoft.com/office/powerpoint/2010/main" val="2144077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840955" y="638977"/>
            <a:ext cx="10510090" cy="6555641"/>
          </a:xfrm>
          <a:prstGeom prst="rect">
            <a:avLst/>
          </a:prstGeom>
          <a:noFill/>
        </p:spPr>
        <p:txBody>
          <a:bodyPr wrap="square" rtlCol="0">
            <a:spAutoFit/>
          </a:bodyPr>
          <a:lstStyle/>
          <a:p>
            <a:r>
              <a:rPr lang="en-US" altLang="ja-JP" sz="2800" dirty="0">
                <a:latin typeface="Helvetica" pitchFamily="2" charset="0"/>
              </a:rPr>
              <a:t>Someone once told me, "You can only understand what a person has really accomplished in life after they are gone.” After the news of Yuki's passing on January 26th, the grief spread like a wave across the US and Japan. Takako told us that many people sent their condolences and words of gratitude to her about Yuki. They all said that they remembered the fun and uplifting conversations, his big smiles, and the many laughs they shared. </a:t>
            </a:r>
          </a:p>
          <a:p>
            <a:endParaRPr lang="en-US" altLang="ja-JP" sz="2800" dirty="0">
              <a:latin typeface="Helvetica" pitchFamily="2" charset="0"/>
            </a:endParaRPr>
          </a:p>
          <a:p>
            <a:r>
              <a:rPr lang="en-US" altLang="ja-JP" sz="2800" dirty="0">
                <a:latin typeface="Helvetica" pitchFamily="2" charset="0"/>
              </a:rPr>
              <a:t>Everyone felt loved and special with their hospitality. Yuki and Takako always made time for us, treating us with delicious food, and listening to us until late at night. We will treasure these memories and they will never fade. </a:t>
            </a:r>
            <a:endParaRPr lang="ja-JP" altLang="ja-JP" sz="2800">
              <a:latin typeface="Helvetica" pitchFamily="2" charset="0"/>
            </a:endParaRPr>
          </a:p>
          <a:p>
            <a:endParaRPr lang="en-US" altLang="ja-JP" sz="2800" dirty="0">
              <a:latin typeface="Helvetica" pitchFamily="2" charset="0"/>
            </a:endParaRPr>
          </a:p>
          <a:p>
            <a:endParaRPr kumimoji="1" lang="en-US" altLang="ja-JP" sz="2800" dirty="0">
              <a:latin typeface="Helvetica" pitchFamily="2" charset="0"/>
            </a:endParaRPr>
          </a:p>
          <a:p>
            <a:r>
              <a:rPr kumimoji="1" lang="en-US" altLang="ja-JP" sz="2800" dirty="0">
                <a:latin typeface="Helvetica" pitchFamily="2" charset="0"/>
              </a:rPr>
              <a:t> </a:t>
            </a:r>
            <a:endParaRPr kumimoji="1" lang="ja-JP" altLang="en-US" sz="2800">
              <a:latin typeface="Helvetica" pitchFamily="2" charset="0"/>
            </a:endParaRPr>
          </a:p>
        </p:txBody>
      </p:sp>
    </p:spTree>
    <p:extLst>
      <p:ext uri="{BB962C8B-B14F-4D97-AF65-F5344CB8AC3E}">
        <p14:creationId xmlns:p14="http://schemas.microsoft.com/office/powerpoint/2010/main" val="2183429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1123724" y="1443841"/>
            <a:ext cx="10190600" cy="4401205"/>
          </a:xfrm>
          <a:prstGeom prst="rect">
            <a:avLst/>
          </a:prstGeom>
          <a:noFill/>
        </p:spPr>
        <p:txBody>
          <a:bodyPr wrap="square" rtlCol="0">
            <a:spAutoFit/>
          </a:bodyPr>
          <a:lstStyle/>
          <a:p>
            <a:r>
              <a:rPr lang="en-US" altLang="ja-JP" sz="2800" dirty="0">
                <a:latin typeface="Helvetica" pitchFamily="2" charset="0"/>
              </a:rPr>
              <a:t>As many of you expressed, Yuki-san was like a big brother, uncle, and father to us, and also a friend. One day, when Takako was talking with Yuki about his funeral in the distant future, he said, "At my funeral, I want people to sing ‘What A Friend We Have in Jesus.’” He loved, of course, his family, you, and his friends. But he knew the most important friend for him was Jesus, who changed his life and was with him always.</a:t>
            </a:r>
          </a:p>
          <a:p>
            <a:endParaRPr lang="en-US" altLang="ja-JP" sz="2800" dirty="0">
              <a:latin typeface="Helvetica" pitchFamily="2" charset="0"/>
            </a:endParaRPr>
          </a:p>
          <a:p>
            <a:r>
              <a:rPr lang="en-US" altLang="ja-JP" sz="2800" dirty="0">
                <a:latin typeface="Helvetica" pitchFamily="2" charset="0"/>
              </a:rPr>
              <a:t>(The recording I played in the beginning contains his testimony. If you want the full recording, please contact me later.)</a:t>
            </a:r>
            <a:r>
              <a:rPr lang="ja-JP" altLang="ja-JP" sz="2800">
                <a:latin typeface="Helvetica" pitchFamily="2" charset="0"/>
              </a:rPr>
              <a:t>　</a:t>
            </a:r>
          </a:p>
        </p:txBody>
      </p:sp>
    </p:spTree>
    <p:extLst>
      <p:ext uri="{BB962C8B-B14F-4D97-AF65-F5344CB8AC3E}">
        <p14:creationId xmlns:p14="http://schemas.microsoft.com/office/powerpoint/2010/main" val="1426371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649998" y="681849"/>
            <a:ext cx="5960122" cy="5693866"/>
          </a:xfrm>
          <a:prstGeom prst="rect">
            <a:avLst/>
          </a:prstGeom>
          <a:noFill/>
        </p:spPr>
        <p:txBody>
          <a:bodyPr wrap="square" rtlCol="0">
            <a:spAutoFit/>
          </a:bodyPr>
          <a:lstStyle/>
          <a:p>
            <a:r>
              <a:rPr lang="en-US" altLang="ja-JP" sz="2800" dirty="0">
                <a:latin typeface="Helvetica" pitchFamily="2" charset="0"/>
              </a:rPr>
              <a:t>Yuki said that he first believed in Jesus because he was afraid of dying, but after he became a Christian, he did not fear death but rather looked forward to seeing Jesus. About 20 years ago, we were doing a men's Bible study and talking about what we would like to see written on our gravestones when we passed away. I remember Yuki saying, "He loved people. He loved God. And God loved him.” His life was exactly that.</a:t>
            </a:r>
            <a:endParaRPr lang="ja-JP" altLang="ja-JP" sz="2800">
              <a:latin typeface="Helvetica" pitchFamily="2" charset="0"/>
            </a:endParaRPr>
          </a:p>
        </p:txBody>
      </p:sp>
      <p:pic>
        <p:nvPicPr>
          <p:cNvPr id="3" name="図 2" descr="ゲーム機で遊ぶ人々&#10;&#10;低い精度で自動的に生成された説明">
            <a:extLst>
              <a:ext uri="{FF2B5EF4-FFF2-40B4-BE49-F238E27FC236}">
                <a16:creationId xmlns:a16="http://schemas.microsoft.com/office/drawing/2014/main" id="{9D541618-BDBC-5845-9046-C6884CA39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836" y="567999"/>
            <a:ext cx="5069877" cy="5921566"/>
          </a:xfrm>
          <a:prstGeom prst="rect">
            <a:avLst/>
          </a:prstGeom>
        </p:spPr>
      </p:pic>
    </p:spTree>
    <p:extLst>
      <p:ext uri="{BB962C8B-B14F-4D97-AF65-F5344CB8AC3E}">
        <p14:creationId xmlns:p14="http://schemas.microsoft.com/office/powerpoint/2010/main" val="68369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1017225" y="1228397"/>
            <a:ext cx="10032694" cy="4401205"/>
          </a:xfrm>
          <a:prstGeom prst="rect">
            <a:avLst/>
          </a:prstGeom>
          <a:noFill/>
        </p:spPr>
        <p:txBody>
          <a:bodyPr wrap="square" rtlCol="0">
            <a:spAutoFit/>
          </a:bodyPr>
          <a:lstStyle/>
          <a:p>
            <a:r>
              <a:rPr lang="en-US" altLang="ja-JP" sz="2800" dirty="0">
                <a:latin typeface="Helvetica" pitchFamily="2" charset="0"/>
              </a:rPr>
              <a:t>One day, we all will return to heaven. We don't know if it will be when we are 80, 50, or 30 years old. Whichever age it is, it seems too short. But in John 14 and 15, Jesus reminded us that this world is only a temporary place, that He will eventually draw us to Himself, and that He has prepared a home for us in heaven. Yuki wanted to believe in him. When we look at Jesus, we see God.</a:t>
            </a:r>
            <a:r>
              <a:rPr lang="ja-JP" altLang="ja-JP" sz="2800">
                <a:latin typeface="Helvetica" pitchFamily="2" charset="0"/>
              </a:rPr>
              <a:t>　</a:t>
            </a:r>
          </a:p>
          <a:p>
            <a:r>
              <a:rPr lang="en-US" altLang="ja-JP" sz="2800" dirty="0">
                <a:latin typeface="Helvetica" pitchFamily="2" charset="0"/>
              </a:rPr>
              <a:t> </a:t>
            </a:r>
            <a:endParaRPr lang="ja-JP" altLang="ja-JP" sz="2800">
              <a:latin typeface="Helvetica" pitchFamily="2" charset="0"/>
            </a:endParaRPr>
          </a:p>
          <a:p>
            <a:r>
              <a:rPr lang="en-US" altLang="ja-JP" sz="2800" dirty="0">
                <a:latin typeface="Helvetica" pitchFamily="2" charset="0"/>
              </a:rPr>
              <a:t>Let me just read John 15:12-15. (When you have a chance, please read all of John 14-15.) </a:t>
            </a:r>
            <a:endParaRPr lang="ja-JP" altLang="ja-JP" sz="2800">
              <a:latin typeface="Helvetica" pitchFamily="2" charset="0"/>
            </a:endParaRPr>
          </a:p>
        </p:txBody>
      </p:sp>
    </p:spTree>
    <p:extLst>
      <p:ext uri="{BB962C8B-B14F-4D97-AF65-F5344CB8AC3E}">
        <p14:creationId xmlns:p14="http://schemas.microsoft.com/office/powerpoint/2010/main" val="4247242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978665" y="561861"/>
            <a:ext cx="10234669" cy="6124754"/>
          </a:xfrm>
          <a:prstGeom prst="rect">
            <a:avLst/>
          </a:prstGeom>
          <a:noFill/>
        </p:spPr>
        <p:txBody>
          <a:bodyPr wrap="square" rtlCol="0">
            <a:spAutoFit/>
          </a:bodyPr>
          <a:lstStyle/>
          <a:p>
            <a:r>
              <a:rPr lang="en-US" altLang="ja-JP" sz="2800" dirty="0">
                <a:latin typeface="Helvetica" pitchFamily="2" charset="0"/>
              </a:rPr>
              <a:t>12 My command is this: Love each other as I have loved you.13 Greater love has no one than this: to lay down one’s life for one’s friends.14 You are my friends if you do what I command.15 I no longer call you servants, because a servant does not know his master’s business. Instead, I have called you friends, for everything that I learned from my Father I have made known to you. (John 15:12-15 NIV)</a:t>
            </a:r>
          </a:p>
          <a:p>
            <a:endParaRPr lang="en-US" altLang="ja-JP" sz="2800" dirty="0">
              <a:latin typeface="Helvetica" pitchFamily="2" charset="0"/>
            </a:endParaRPr>
          </a:p>
          <a:p>
            <a:r>
              <a:rPr lang="en-US" altLang="ja-JP" sz="2400" dirty="0">
                <a:solidFill>
                  <a:srgbClr val="FF0000"/>
                </a:solidFill>
                <a:latin typeface="MS Gothic" panose="020B0609070205080204" pitchFamily="49" charset="-128"/>
                <a:ea typeface="MS Gothic" panose="020B0609070205080204" pitchFamily="49" charset="-128"/>
              </a:rPr>
              <a:t>12 </a:t>
            </a:r>
            <a:r>
              <a:rPr lang="ja-JP" altLang="en-US" sz="2400">
                <a:solidFill>
                  <a:srgbClr val="FF0000"/>
                </a:solidFill>
                <a:latin typeface="MS Gothic" panose="020B0609070205080204" pitchFamily="49" charset="-128"/>
                <a:ea typeface="MS Gothic" panose="020B0609070205080204" pitchFamily="49" charset="-128"/>
              </a:rPr>
              <a:t>わたしのいましめは、これである。わたしがあなた方を愛したように、あなた方も互いに愛し合いなさい。</a:t>
            </a:r>
            <a:r>
              <a:rPr lang="en-US" altLang="ja-JP" sz="2400" dirty="0">
                <a:solidFill>
                  <a:srgbClr val="FF0000"/>
                </a:solidFill>
                <a:latin typeface="MS Gothic" panose="020B0609070205080204" pitchFamily="49" charset="-128"/>
                <a:ea typeface="MS Gothic" panose="020B0609070205080204" pitchFamily="49" charset="-128"/>
              </a:rPr>
              <a:t>13 </a:t>
            </a:r>
            <a:r>
              <a:rPr lang="ja-JP" altLang="en-US" sz="2400">
                <a:solidFill>
                  <a:srgbClr val="FF0000"/>
                </a:solidFill>
                <a:latin typeface="MS Gothic" panose="020B0609070205080204" pitchFamily="49" charset="-128"/>
                <a:ea typeface="MS Gothic" panose="020B0609070205080204" pitchFamily="49" charset="-128"/>
              </a:rPr>
              <a:t>人がその友のために自分の命を捨てること、これよりも大きな愛はない。</a:t>
            </a:r>
            <a:r>
              <a:rPr lang="en-US" altLang="ja-JP" sz="2400" dirty="0">
                <a:solidFill>
                  <a:srgbClr val="FF0000"/>
                </a:solidFill>
                <a:latin typeface="MS Gothic" panose="020B0609070205080204" pitchFamily="49" charset="-128"/>
                <a:ea typeface="MS Gothic" panose="020B0609070205080204" pitchFamily="49" charset="-128"/>
              </a:rPr>
              <a:t>14 </a:t>
            </a:r>
            <a:r>
              <a:rPr lang="ja-JP" altLang="en-US" sz="2400">
                <a:solidFill>
                  <a:srgbClr val="FF0000"/>
                </a:solidFill>
                <a:latin typeface="MS Gothic" panose="020B0609070205080204" pitchFamily="49" charset="-128"/>
                <a:ea typeface="MS Gothic" panose="020B0609070205080204" pitchFamily="49" charset="-128"/>
              </a:rPr>
              <a:t>あなた方にわたしが命じることを行うならば、あなた方はわたしの友である。</a:t>
            </a:r>
            <a:r>
              <a:rPr lang="en-US" altLang="ja-JP" sz="2400" dirty="0">
                <a:solidFill>
                  <a:srgbClr val="FF0000"/>
                </a:solidFill>
                <a:latin typeface="MS Gothic" panose="020B0609070205080204" pitchFamily="49" charset="-128"/>
                <a:ea typeface="MS Gothic" panose="020B0609070205080204" pitchFamily="49" charset="-128"/>
              </a:rPr>
              <a:t>15 </a:t>
            </a:r>
            <a:r>
              <a:rPr lang="ja-JP" altLang="en-US" sz="2400">
                <a:solidFill>
                  <a:srgbClr val="FF0000"/>
                </a:solidFill>
                <a:latin typeface="MS Gothic" panose="020B0609070205080204" pitchFamily="49" charset="-128"/>
                <a:ea typeface="MS Gothic" panose="020B0609070205080204" pitchFamily="49" charset="-128"/>
              </a:rPr>
              <a:t>わたしはもう、あなた方を僕とは呼ばない。僕は主人のしていることを知らないからである。わたしはあなた方を友と呼んだ。わたしの父から聞いたことを皆、あなた方に知らせたからである。（ヨハネ</a:t>
            </a:r>
            <a:r>
              <a:rPr lang="en-US" altLang="ja-JP" sz="2400" dirty="0">
                <a:solidFill>
                  <a:srgbClr val="FF0000"/>
                </a:solidFill>
                <a:latin typeface="MS Gothic" panose="020B0609070205080204" pitchFamily="49" charset="-128"/>
                <a:ea typeface="MS Gothic" panose="020B0609070205080204" pitchFamily="49" charset="-128"/>
              </a:rPr>
              <a:t> 15:12-15</a:t>
            </a:r>
            <a:r>
              <a:rPr lang="ja-JP" altLang="en-US" sz="2400">
                <a:solidFill>
                  <a:srgbClr val="FF0000"/>
                </a:solidFill>
                <a:latin typeface="MS Gothic" panose="020B0609070205080204" pitchFamily="49" charset="-128"/>
                <a:ea typeface="MS Gothic" panose="020B0609070205080204" pitchFamily="49" charset="-128"/>
              </a:rPr>
              <a:t>）</a:t>
            </a:r>
            <a:endParaRPr lang="ja-JP" altLang="ja-JP" sz="2400">
              <a:solidFill>
                <a:srgbClr val="FF0000"/>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00622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5311970" y="369690"/>
            <a:ext cx="6747828" cy="7417415"/>
          </a:xfrm>
          <a:prstGeom prst="rect">
            <a:avLst/>
          </a:prstGeom>
          <a:noFill/>
        </p:spPr>
        <p:txBody>
          <a:bodyPr wrap="square" rtlCol="0">
            <a:spAutoFit/>
          </a:bodyPr>
          <a:lstStyle/>
          <a:p>
            <a:r>
              <a:rPr lang="en-US" altLang="ja-JP" sz="2800" dirty="0">
                <a:latin typeface="Helvetica" pitchFamily="2" charset="0"/>
              </a:rPr>
              <a:t>Yuki came to believe in Jesus Christ exactly 40 years ago. Every day in the morning, He and Takako read the Bible together, prayed, just like this picture, and welcomed us into their home so that they could be the reminders of God’s promises on this earth even while we are living in this difficult world. Yuki and Takako became the visible image of what Jesus Christ is like. How blessed we are to have known them both. Although we miss him, Yuki's heart has become a part of our hearts. And the love of Jesus who loved Yuki is also a part of us.</a:t>
            </a:r>
            <a:r>
              <a:rPr lang="ja-JP" altLang="ja-JP" sz="2800">
                <a:latin typeface="Helvetica" pitchFamily="2" charset="0"/>
              </a:rPr>
              <a:t>　</a:t>
            </a:r>
          </a:p>
          <a:p>
            <a:endParaRPr lang="en-US" altLang="ja-JP" sz="2800" dirty="0">
              <a:latin typeface="Helvetica" pitchFamily="2" charset="0"/>
            </a:endParaRPr>
          </a:p>
          <a:p>
            <a:endParaRPr kumimoji="1" lang="en-US" altLang="ja-JP" sz="2800" dirty="0">
              <a:latin typeface="Helvetica" pitchFamily="2" charset="0"/>
            </a:endParaRPr>
          </a:p>
          <a:p>
            <a:r>
              <a:rPr kumimoji="1" lang="en-US" altLang="ja-JP" sz="2800" dirty="0">
                <a:latin typeface="Helvetica" pitchFamily="2" charset="0"/>
              </a:rPr>
              <a:t> </a:t>
            </a:r>
            <a:endParaRPr kumimoji="1" lang="ja-JP" altLang="en-US" sz="2800">
              <a:latin typeface="Helvetica" pitchFamily="2" charset="0"/>
            </a:endParaRPr>
          </a:p>
        </p:txBody>
      </p:sp>
      <p:pic>
        <p:nvPicPr>
          <p:cNvPr id="3" name="図 2" descr="人, 屋内, テーブル, キッチン が含まれている画像&#10;&#10;自動的に生成された説明">
            <a:extLst>
              <a:ext uri="{FF2B5EF4-FFF2-40B4-BE49-F238E27FC236}">
                <a16:creationId xmlns:a16="http://schemas.microsoft.com/office/drawing/2014/main" id="{6376DD93-75EC-7B4F-AAF3-57D7DEB86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89" y="1802635"/>
            <a:ext cx="4918728" cy="3429000"/>
          </a:xfrm>
          <a:prstGeom prst="rect">
            <a:avLst/>
          </a:prstGeom>
        </p:spPr>
      </p:pic>
    </p:spTree>
    <p:extLst>
      <p:ext uri="{BB962C8B-B14F-4D97-AF65-F5344CB8AC3E}">
        <p14:creationId xmlns:p14="http://schemas.microsoft.com/office/powerpoint/2010/main" val="281926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3692C-3067-3E44-A7AD-680FF2AEF3F2}"/>
              </a:ext>
            </a:extLst>
          </p:cNvPr>
          <p:cNvSpPr>
            <a:spLocks noGrp="1"/>
          </p:cNvSpPr>
          <p:nvPr>
            <p:ph type="title" idx="4294967295"/>
          </p:nvPr>
        </p:nvSpPr>
        <p:spPr>
          <a:xfrm>
            <a:off x="1826015" y="658135"/>
            <a:ext cx="8243402" cy="2495443"/>
          </a:xfrm>
          <a:prstGeom prst="rect">
            <a:avLst/>
          </a:prstGeom>
        </p:spPr>
        <p:txBody>
          <a:bodyPr>
            <a:noAutofit/>
          </a:bodyPr>
          <a:lstStyle/>
          <a:p>
            <a:r>
              <a:rPr lang="en-US" altLang="ja-JP" sz="3200" dirty="0">
                <a:latin typeface="Calibri" panose="020F0502020204030204" pitchFamily="34" charset="0"/>
                <a:cs typeface="Calibri" panose="020F0502020204030204" pitchFamily="34" charset="0"/>
              </a:rPr>
              <a:t>My name is Yoshi </a:t>
            </a:r>
            <a:r>
              <a:rPr lang="en-US" altLang="ja-JP" sz="3200" dirty="0" err="1">
                <a:latin typeface="Calibri" panose="020F0502020204030204" pitchFamily="34" charset="0"/>
                <a:cs typeface="Calibri" panose="020F0502020204030204" pitchFamily="34" charset="0"/>
              </a:rPr>
              <a:t>Shibazaki</a:t>
            </a:r>
            <a:r>
              <a:rPr lang="en-US" altLang="ja-JP" sz="3200" dirty="0">
                <a:latin typeface="Calibri" panose="020F0502020204030204" pitchFamily="34" charset="0"/>
                <a:cs typeface="Calibri" panose="020F0502020204030204" pitchFamily="34" charset="0"/>
              </a:rPr>
              <a:t>. Currently, I am elder at Cornerstone Evangelical Free Church.  Today is to celebrate and reflect Yuki san’s life.  </a:t>
            </a:r>
            <a:br>
              <a:rPr lang="en-US" altLang="ja-JP" sz="3200" dirty="0">
                <a:latin typeface="Calibri" panose="020F0502020204030204" pitchFamily="34" charset="0"/>
                <a:cs typeface="Calibri" panose="020F0502020204030204" pitchFamily="34" charset="0"/>
              </a:rPr>
            </a:br>
            <a:br>
              <a:rPr lang="en-US"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I met Yuki san 34 years ago.  As I reflect Yuki san, I recently discovered something new. </a:t>
            </a:r>
            <a:br>
              <a:rPr lang="en-US"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  </a:t>
            </a:r>
            <a:br>
              <a:rPr lang="ja-JP"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Few weeks ago, Takako san called me. “Yoshi, can you come to our house?   I am looking for someone like you with short legs.  I want to give you Yuki’s clothes.  That time, I thought to myself, “My legs are longer than Yuki’s !! ”</a:t>
            </a:r>
            <a:br>
              <a:rPr lang="ja-JP" altLang="ja-JP" sz="3200" dirty="0">
                <a:latin typeface="Calibri" panose="020F0502020204030204" pitchFamily="34" charset="0"/>
                <a:cs typeface="Calibri" panose="020F0502020204030204" pitchFamily="34" charset="0"/>
              </a:rPr>
            </a:b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4232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738132" y="405198"/>
            <a:ext cx="6345714" cy="7417415"/>
          </a:xfrm>
          <a:prstGeom prst="rect">
            <a:avLst/>
          </a:prstGeom>
          <a:noFill/>
        </p:spPr>
        <p:txBody>
          <a:bodyPr wrap="square" rtlCol="0">
            <a:spAutoFit/>
          </a:bodyPr>
          <a:lstStyle/>
          <a:p>
            <a:r>
              <a:rPr lang="en-US" altLang="ja-JP" sz="2800" dirty="0">
                <a:latin typeface="Helvetica" pitchFamily="2" charset="0"/>
              </a:rPr>
              <a:t>Sometimes I wonder how Yuki is doing in heaven now. I think he is probably talking and laughing with Jesus. I also think that his jokes are getting much better...</a:t>
            </a:r>
            <a:endParaRPr lang="ja-JP" altLang="ja-JP" sz="2800">
              <a:latin typeface="Helvetica" pitchFamily="2" charset="0"/>
            </a:endParaRPr>
          </a:p>
          <a:p>
            <a:r>
              <a:rPr lang="en-US" altLang="ja-JP" sz="2800" dirty="0">
                <a:latin typeface="Helvetica" pitchFamily="2" charset="0"/>
              </a:rPr>
              <a:t>I also wonder what Yuki is wishing us from heaven. What do you think? Maybe, "Love God and love others." Maybe, “Take good care of Takako and my family.” And maybe the promise in the Bible, "Believe in the Lord Jesus, and you and your family will be saved. You will be in heaven with me someday....”</a:t>
            </a:r>
            <a:r>
              <a:rPr lang="ja-JP" altLang="ja-JP" sz="2800">
                <a:latin typeface="Helvetica" pitchFamily="2" charset="0"/>
              </a:rPr>
              <a:t>　</a:t>
            </a:r>
          </a:p>
          <a:p>
            <a:endParaRPr lang="en-US" altLang="ja-JP" sz="2800" dirty="0">
              <a:latin typeface="Helvetica" pitchFamily="2" charset="0"/>
            </a:endParaRPr>
          </a:p>
          <a:p>
            <a:endParaRPr kumimoji="1" lang="en-US" altLang="ja-JP" sz="2800" dirty="0">
              <a:latin typeface="Helvetica" pitchFamily="2" charset="0"/>
            </a:endParaRPr>
          </a:p>
          <a:p>
            <a:r>
              <a:rPr kumimoji="1" lang="en-US" altLang="ja-JP" sz="2800" dirty="0">
                <a:latin typeface="Helvetica" pitchFamily="2" charset="0"/>
              </a:rPr>
              <a:t> </a:t>
            </a:r>
            <a:endParaRPr kumimoji="1" lang="ja-JP" altLang="en-US" sz="2800">
              <a:latin typeface="Helvetica" pitchFamily="2" charset="0"/>
            </a:endParaRPr>
          </a:p>
        </p:txBody>
      </p:sp>
      <p:pic>
        <p:nvPicPr>
          <p:cNvPr id="5" name="図 4" descr="煙が出ている男性の顔&#10;&#10;低い精度で自動的に生成された説明">
            <a:extLst>
              <a:ext uri="{FF2B5EF4-FFF2-40B4-BE49-F238E27FC236}">
                <a16:creationId xmlns:a16="http://schemas.microsoft.com/office/drawing/2014/main" id="{55558B58-48E0-5E49-991C-D10A46C77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077" y="504350"/>
            <a:ext cx="3810000" cy="3810000"/>
          </a:xfrm>
          <a:prstGeom prst="rect">
            <a:avLst/>
          </a:prstGeom>
        </p:spPr>
      </p:pic>
    </p:spTree>
    <p:extLst>
      <p:ext uri="{BB962C8B-B14F-4D97-AF65-F5344CB8AC3E}">
        <p14:creationId xmlns:p14="http://schemas.microsoft.com/office/powerpoint/2010/main" val="1937439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1322026" y="1905917"/>
            <a:ext cx="9364336" cy="2677656"/>
          </a:xfrm>
          <a:prstGeom prst="rect">
            <a:avLst/>
          </a:prstGeom>
          <a:noFill/>
        </p:spPr>
        <p:txBody>
          <a:bodyPr wrap="square" rtlCol="0">
            <a:spAutoFit/>
          </a:bodyPr>
          <a:lstStyle/>
          <a:p>
            <a:r>
              <a:rPr lang="en-US" altLang="ja-JP" sz="2800" dirty="0">
                <a:latin typeface="Helvetica" pitchFamily="2" charset="0"/>
              </a:rPr>
              <a:t>As pastors, Kevin and I always ask the bereaved, "How would you like your funeral to be?" For some families, they would prefer a quiet and solemn funeral. But some families ask for a funeral that is joyful, that makes them laugh, that enables them to have a clearer image of what heaven is like and what Jesus is like…</a:t>
            </a:r>
            <a:endParaRPr lang="ja-JP" altLang="ja-JP" sz="2800">
              <a:latin typeface="Helvetica" pitchFamily="2" charset="0"/>
            </a:endParaRPr>
          </a:p>
        </p:txBody>
      </p:sp>
    </p:spTree>
    <p:extLst>
      <p:ext uri="{BB962C8B-B14F-4D97-AF65-F5344CB8AC3E}">
        <p14:creationId xmlns:p14="http://schemas.microsoft.com/office/powerpoint/2010/main" val="1852149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F8120D2-0AF0-064E-8CB4-8BCBE60D2A28}"/>
              </a:ext>
            </a:extLst>
          </p:cNvPr>
          <p:cNvSpPr txBox="1"/>
          <p:nvPr/>
        </p:nvSpPr>
        <p:spPr>
          <a:xfrm>
            <a:off x="5801904" y="1012954"/>
            <a:ext cx="5864958" cy="4832092"/>
          </a:xfrm>
          <a:prstGeom prst="rect">
            <a:avLst/>
          </a:prstGeom>
          <a:noFill/>
        </p:spPr>
        <p:txBody>
          <a:bodyPr wrap="square" rtlCol="0">
            <a:spAutoFit/>
          </a:bodyPr>
          <a:lstStyle/>
          <a:p>
            <a:r>
              <a:rPr lang="en-US" altLang="ja-JP" sz="2800" dirty="0">
                <a:latin typeface="Helvetica" pitchFamily="2" charset="0"/>
              </a:rPr>
              <a:t>What you will find in heaven is gratitude, smiles, and love for God and others. Yuki is one step ahead of us, and he has embraced it. I'm getting more and more excited to go to heaven. </a:t>
            </a:r>
          </a:p>
          <a:p>
            <a:endParaRPr lang="en-US" altLang="ja-JP" sz="2800" dirty="0">
              <a:latin typeface="Helvetica" pitchFamily="2" charset="0"/>
            </a:endParaRPr>
          </a:p>
          <a:p>
            <a:r>
              <a:rPr lang="en-US" altLang="ja-JP" sz="2800" dirty="0">
                <a:latin typeface="Helvetica" pitchFamily="2" charset="0"/>
              </a:rPr>
              <a:t>Thank you, Yuki. And thank you, Jesus, for letting us meet Yuki on earth. We look forward to seeing him again in heaven!</a:t>
            </a:r>
            <a:r>
              <a:rPr lang="ja-JP" altLang="ja-JP" sz="2800">
                <a:latin typeface="Helvetica" pitchFamily="2" charset="0"/>
              </a:rPr>
              <a:t>　</a:t>
            </a:r>
          </a:p>
        </p:txBody>
      </p:sp>
      <p:pic>
        <p:nvPicPr>
          <p:cNvPr id="3" name="図 2" descr="草の上に立つスーツを着た男性と女性&#10;&#10;低い精度で自動的に生成された説明">
            <a:extLst>
              <a:ext uri="{FF2B5EF4-FFF2-40B4-BE49-F238E27FC236}">
                <a16:creationId xmlns:a16="http://schemas.microsoft.com/office/drawing/2014/main" id="{B8EE0DFC-3D78-E749-938D-4965311EE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30406" cy="6858000"/>
          </a:xfrm>
          <a:prstGeom prst="rect">
            <a:avLst/>
          </a:prstGeom>
        </p:spPr>
      </p:pic>
    </p:spTree>
    <p:extLst>
      <p:ext uri="{BB962C8B-B14F-4D97-AF65-F5344CB8AC3E}">
        <p14:creationId xmlns:p14="http://schemas.microsoft.com/office/powerpoint/2010/main" val="2030896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BA63A-444E-264F-A916-288B5775FAA4}"/>
              </a:ext>
            </a:extLst>
          </p:cNvPr>
          <p:cNvSpPr>
            <a:spLocks noGrp="1"/>
          </p:cNvSpPr>
          <p:nvPr>
            <p:ph type="title" idx="4294967295"/>
          </p:nvPr>
        </p:nvSpPr>
        <p:spPr>
          <a:xfrm>
            <a:off x="714633" y="4507041"/>
            <a:ext cx="10515600" cy="1325563"/>
          </a:xfrm>
          <a:prstGeom prst="rect">
            <a:avLst/>
          </a:prstGeom>
        </p:spPr>
        <p:txBody>
          <a:bodyPr>
            <a:normAutofit/>
          </a:bodyPr>
          <a:lstStyle/>
          <a:p>
            <a:r>
              <a:rPr lang="en-US" altLang="ja-JP" sz="3600" dirty="0">
                <a:latin typeface="Arial" panose="020B0604020202020204" pitchFamily="34" charset="0"/>
                <a:cs typeface="Arial" panose="020B0604020202020204" pitchFamily="34" charset="0"/>
              </a:rPr>
              <a:t>Speech: Kenichi Mizuta </a:t>
            </a:r>
            <a:r>
              <a:rPr lang="ja-JP" altLang="en-US" sz="3600" dirty="0">
                <a:latin typeface="Arial" panose="020B0604020202020204" pitchFamily="34" charset="0"/>
                <a:cs typeface="Arial" panose="020B0604020202020204" pitchFamily="34" charset="0"/>
              </a:rPr>
              <a:t>　              </a:t>
            </a:r>
            <a:br>
              <a:rPr lang="en-US" altLang="ja-JP" sz="3600" dirty="0">
                <a:latin typeface="Arial" panose="020B0604020202020204" pitchFamily="34" charset="0"/>
                <a:cs typeface="Arial" panose="020B0604020202020204" pitchFamily="34" charset="0"/>
              </a:rPr>
            </a:br>
            <a:r>
              <a:rPr lang="ja-JP" altLang="en-US" sz="3600" dirty="0">
                <a:latin typeface="MS Gothic" panose="020B0609070205080204" pitchFamily="49" charset="-128"/>
                <a:ea typeface="MS Gothic" panose="020B0609070205080204" pitchFamily="49" charset="-128"/>
                <a:cs typeface="Arial" panose="020B0604020202020204" pitchFamily="34" charset="0"/>
              </a:rPr>
              <a:t>水田健一さん</a:t>
            </a:r>
            <a:endParaRPr kumimoji="1" lang="ja-JP" altLang="en-US" sz="3600" dirty="0">
              <a:latin typeface="MS Gothic" panose="020B0609070205080204" pitchFamily="49" charset="-128"/>
              <a:ea typeface="MS Gothic" panose="020B0609070205080204" pitchFamily="49" charset="-128"/>
              <a:cs typeface="Arial" panose="020B0604020202020204" pitchFamily="34" charset="0"/>
            </a:endParaRPr>
          </a:p>
        </p:txBody>
      </p:sp>
    </p:spTree>
    <p:extLst>
      <p:ext uri="{BB962C8B-B14F-4D97-AF65-F5344CB8AC3E}">
        <p14:creationId xmlns:p14="http://schemas.microsoft.com/office/powerpoint/2010/main" val="3109925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9C5387B-9D6F-E246-9B22-83517821537D}"/>
              </a:ext>
            </a:extLst>
          </p:cNvPr>
          <p:cNvSpPr>
            <a:spLocks noGrp="1"/>
          </p:cNvSpPr>
          <p:nvPr>
            <p:ph idx="4294967295"/>
          </p:nvPr>
        </p:nvSpPr>
        <p:spPr>
          <a:xfrm>
            <a:off x="939488" y="1971385"/>
            <a:ext cx="10313024" cy="4351338"/>
          </a:xfrm>
          <a:prstGeom prst="rect">
            <a:avLst/>
          </a:prstGeom>
        </p:spPr>
        <p:txBody>
          <a:bodyPr>
            <a:normAutofit/>
          </a:bodyPr>
          <a:lstStyle/>
          <a:p>
            <a:pPr marL="0" indent="0">
              <a:buNone/>
            </a:pPr>
            <a:r>
              <a:rPr lang="ja-JP" altLang="ja-JP" sz="3200" dirty="0">
                <a:latin typeface="MS Gothic" panose="020B0609070205080204" pitchFamily="49" charset="-128"/>
                <a:ea typeface="MS Gothic" panose="020B0609070205080204" pitchFamily="49" charset="-128"/>
              </a:rPr>
              <a:t>このような集まりでは、たいてい父が通訳することになっていました。ただ、父が通訳すると話が長くなることことがよくありました。元の話に自分の話を加えることが多く、一度に二つの話を聞くことになるのです。残念ながら本日は直訳のみで失礼いたします。 </a:t>
            </a:r>
          </a:p>
          <a:p>
            <a:pPr marL="0" indent="0">
              <a:buNone/>
            </a:pPr>
            <a:endParaRPr kumimoji="1" lang="ja-JP" altLang="en-US" sz="3200"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786539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EF78A05-CB0D-4B47-B2E4-378577F3CDAA}"/>
              </a:ext>
            </a:extLst>
          </p:cNvPr>
          <p:cNvSpPr>
            <a:spLocks noGrp="1"/>
          </p:cNvSpPr>
          <p:nvPr>
            <p:ph idx="4294967295"/>
          </p:nvPr>
        </p:nvSpPr>
        <p:spPr>
          <a:xfrm>
            <a:off x="804684" y="798167"/>
            <a:ext cx="10582631" cy="5574241"/>
          </a:xfrm>
          <a:prstGeom prst="rect">
            <a:avLst/>
          </a:prstGeom>
        </p:spPr>
        <p:txBody>
          <a:bodyPr>
            <a:noAutofit/>
          </a:bodyPr>
          <a:lstStyle/>
          <a:p>
            <a:pPr marL="0" indent="0">
              <a:buNone/>
            </a:pPr>
            <a:r>
              <a:rPr lang="ja-JP" altLang="ja-JP" dirty="0">
                <a:latin typeface="MS Gothic" panose="020B0609070205080204" pitchFamily="49" charset="-128"/>
                <a:ea typeface="MS Gothic" panose="020B0609070205080204" pitchFamily="49" charset="-128"/>
              </a:rPr>
              <a:t>私の一番古い父との思い出は、ニュージャージーに住んでいた時のことです。私はまだ２、３歳で、前庭に座っていました。家の前には公園があり、父はゴルフのスイングを練習していました。父はゴルフが大好きで、時間があればゴルフをしていました。</a:t>
            </a:r>
            <a:endParaRPr lang="en-US" altLang="ja-JP" dirty="0">
              <a:latin typeface="MS Gothic" panose="020B0609070205080204" pitchFamily="49" charset="-128"/>
              <a:ea typeface="MS Gothic" panose="020B0609070205080204" pitchFamily="49" charset="-128"/>
            </a:endParaRPr>
          </a:p>
          <a:p>
            <a:pPr marL="0" indent="0">
              <a:buNone/>
            </a:pPr>
            <a:r>
              <a:rPr lang="ja-JP" altLang="ja-JP" dirty="0">
                <a:latin typeface="MS Gothic" panose="020B0609070205080204" pitchFamily="49" charset="-128"/>
                <a:ea typeface="MS Gothic" panose="020B0609070205080204" pitchFamily="49" charset="-128"/>
              </a:rPr>
              <a:t>ゴルフの後、家族で過ごす時間を作るため、よく朝早くからゴルフ場に行っていました。昨年は、家の近くのゴルフ場の会員になり、平日はほとんど毎日ゴルフに行き、時には２ラウンド回り、最高の夏を過ごすことができたようです。これも裕子とマークが父と母を迎え入れてくれたお陰です。両親と一緒に住む新しい家を見つけ、本当に歓迎してくれました。父は大好きなゴルフをしながら、母や姉の家族に囲まれて、心からリラックスできる毎日を過ごしていました。もっと長い間、この新しい生活を楽しんでもらいたかったのですが、姉とマークには本当に感謝しています。</a:t>
            </a:r>
          </a:p>
          <a:p>
            <a:pPr marL="0" indent="0">
              <a:buNone/>
            </a:pPr>
            <a:endParaRPr kumimoji="1" lang="ja-JP" alt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1250381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DBAE85F-FB25-0243-BACF-48BFFD7FFE05}"/>
              </a:ext>
            </a:extLst>
          </p:cNvPr>
          <p:cNvSpPr>
            <a:spLocks noGrp="1"/>
          </p:cNvSpPr>
          <p:nvPr>
            <p:ph idx="4294967295"/>
          </p:nvPr>
        </p:nvSpPr>
        <p:spPr>
          <a:xfrm>
            <a:off x="631378" y="332073"/>
            <a:ext cx="10929243" cy="4351338"/>
          </a:xfrm>
          <a:prstGeom prst="rect">
            <a:avLst/>
          </a:prstGeom>
        </p:spPr>
        <p:txBody>
          <a:bodyPr>
            <a:noAutofit/>
          </a:bodyPr>
          <a:lstStyle/>
          <a:p>
            <a:pPr marL="0" indent="0">
              <a:buNone/>
            </a:pPr>
            <a:r>
              <a:rPr lang="ja-JP" altLang="ja-JP" dirty="0">
                <a:latin typeface="MS Gothic" panose="020B0609070205080204" pitchFamily="49" charset="-128"/>
                <a:ea typeface="MS Gothic" panose="020B0609070205080204" pitchFamily="49" charset="-128"/>
              </a:rPr>
              <a:t>父は、いわゆる「普通」のことをする人ではありませんでした。日本では、父の世代は生涯一つの会社で働くのが普通で、定年前に辞めることは珍しいことでした。父は、子供たちにとって、アメリカが一番いい環境だと信じ、当時勤めていた三菱銀行を辞めることを決めたと聞いています</a:t>
            </a:r>
            <a:r>
              <a:rPr lang="ja-JP" altLang="en-US" dirty="0">
                <a:latin typeface="MS Gothic" panose="020B0609070205080204" pitchFamily="49" charset="-128"/>
                <a:ea typeface="MS Gothic" panose="020B0609070205080204" pitchFamily="49" charset="-128"/>
              </a:rPr>
              <a:t>。</a:t>
            </a:r>
            <a:r>
              <a:rPr lang="ja-JP" altLang="ja-JP" dirty="0">
                <a:latin typeface="MS Gothic" panose="020B0609070205080204" pitchFamily="49" charset="-128"/>
                <a:ea typeface="MS Gothic" panose="020B0609070205080204" pitchFamily="49" charset="-128"/>
              </a:rPr>
              <a:t>今年になって父の当時の辞表を読む機会があり、それがどれ程大変なことだったのか初めてわかりました。辞表には、これからのグローバルな世界で子供たちが競争力をつけるために、米国での教育が重要であるが書かれていました。日本の銀行に籍を置きながらアメリカに残ることも考えたようですが、私たちにアメリカの会社で働く姿を見せたいという気持ちがあったようです。また、私たち子供が、日本にいた時よりシカゴに移ってからの方が生き生きとしていたと話していました。アメリカの会社での勤務は苦労もあったようですが、それがすべて私たちのためだったということを、十分に理解できていなかったように思います。いつも私たちのことを一番に考えていてくれたことに、改めて感謝の気持ちを伝えることができず残念です。</a:t>
            </a:r>
          </a:p>
          <a:p>
            <a:pPr marL="0" indent="0">
              <a:buNone/>
            </a:pPr>
            <a:endParaRPr kumimoji="1" lang="ja-JP" alt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899818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57F335D-B936-5B41-9A7A-6FBB59E520B9}"/>
              </a:ext>
            </a:extLst>
          </p:cNvPr>
          <p:cNvSpPr>
            <a:spLocks noGrp="1"/>
          </p:cNvSpPr>
          <p:nvPr>
            <p:ph idx="4294967295"/>
          </p:nvPr>
        </p:nvSpPr>
        <p:spPr>
          <a:xfrm>
            <a:off x="778736" y="1289615"/>
            <a:ext cx="10634527" cy="4737630"/>
          </a:xfrm>
          <a:prstGeom prst="rect">
            <a:avLst/>
          </a:prstGeom>
        </p:spPr>
        <p:txBody>
          <a:bodyPr>
            <a:noAutofit/>
          </a:bodyPr>
          <a:lstStyle/>
          <a:p>
            <a:pPr marL="0" indent="0">
              <a:buNone/>
            </a:pPr>
            <a:r>
              <a:rPr lang="ja-JP" altLang="ja-JP" dirty="0">
                <a:latin typeface="MS Gothic" panose="020B0609070205080204" pitchFamily="49" charset="-128"/>
                <a:ea typeface="MS Gothic" panose="020B0609070205080204" pitchFamily="49" charset="-128"/>
              </a:rPr>
              <a:t>アメリカでの我が家の生活は少し変わっていました。大人にな</a:t>
            </a:r>
            <a:r>
              <a:rPr lang="ja-JP" altLang="en-US" dirty="0">
                <a:latin typeface="MS Gothic" panose="020B0609070205080204" pitchFamily="49" charset="-128"/>
                <a:ea typeface="MS Gothic" panose="020B0609070205080204" pitchFamily="49" charset="-128"/>
              </a:rPr>
              <a:t>り、</a:t>
            </a:r>
            <a:r>
              <a:rPr lang="ja-JP" altLang="ja-JP" dirty="0">
                <a:latin typeface="MS Gothic" panose="020B0609070205080204" pitchFamily="49" charset="-128"/>
                <a:ea typeface="MS Gothic" panose="020B0609070205080204" pitchFamily="49" charset="-128"/>
              </a:rPr>
              <a:t>家を出て初めて、そのことに気付きました。というのも、中学、高校時代、我が家には頻繁に同居人がいたのです。また毎週日曜日には、教会の後に多くの方がいらして</a:t>
            </a:r>
            <a:r>
              <a:rPr lang="ja-JP" altLang="en-US" dirty="0">
                <a:latin typeface="MS Gothic" panose="020B0609070205080204" pitchFamily="49" charset="-128"/>
                <a:ea typeface="MS Gothic" panose="020B0609070205080204" pitchFamily="49" charset="-128"/>
              </a:rPr>
              <a:t>、</a:t>
            </a:r>
            <a:r>
              <a:rPr lang="ja-JP" altLang="ja-JP" dirty="0">
                <a:latin typeface="MS Gothic" panose="020B0609070205080204" pitchFamily="49" charset="-128"/>
                <a:ea typeface="MS Gothic" panose="020B0609070205080204" pitchFamily="49" charset="-128"/>
              </a:rPr>
              <a:t>家で食事をしていました。その方たちは、今でも実家に帰るとよく顔を合わせる親戚のような存在です。大勢で過ごす時間は、楽しくエネルギッシュで、愛にあふれていました。今、自分の家庭を持つようになり、多くの人を家に招く大変さを知りました。でも今振り返ってみると、両親が一方的にお客様をもてなしていたわけではないことに気付きました。家にいらした皆さんに、両親も支えられていたのです。</a:t>
            </a:r>
          </a:p>
          <a:p>
            <a:pPr marL="0" indent="0">
              <a:buNone/>
            </a:pPr>
            <a:endParaRPr kumimoji="1" lang="ja-JP" alt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39597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97DED1-B8FA-C349-A92F-1C5C084164FC}"/>
              </a:ext>
            </a:extLst>
          </p:cNvPr>
          <p:cNvSpPr>
            <a:spLocks noGrp="1"/>
          </p:cNvSpPr>
          <p:nvPr>
            <p:ph idx="4294967295"/>
          </p:nvPr>
        </p:nvSpPr>
        <p:spPr>
          <a:xfrm>
            <a:off x="1251332" y="1150415"/>
            <a:ext cx="9886721" cy="5392208"/>
          </a:xfrm>
          <a:prstGeom prst="rect">
            <a:avLst/>
          </a:prstGeom>
        </p:spPr>
        <p:txBody>
          <a:bodyPr>
            <a:normAutofit/>
          </a:bodyPr>
          <a:lstStyle/>
          <a:p>
            <a:pPr marL="0" indent="0">
              <a:buNone/>
            </a:pPr>
            <a:r>
              <a:rPr lang="ja-JP" altLang="ja-JP" dirty="0">
                <a:latin typeface="MS Gothic" panose="020B0609070205080204" pitchFamily="49" charset="-128"/>
                <a:ea typeface="MS Gothic" panose="020B0609070205080204" pitchFamily="49" charset="-128"/>
              </a:rPr>
              <a:t>今まで、自分の育ったウィネトカが</a:t>
            </a:r>
            <a:r>
              <a:rPr lang="ja-JP" altLang="en-US" dirty="0">
                <a:latin typeface="MS Gothic" panose="020B0609070205080204" pitchFamily="49" charset="-128"/>
                <a:ea typeface="MS Gothic" panose="020B0609070205080204" pitchFamily="49" charset="-128"/>
              </a:rPr>
              <a:t>、</a:t>
            </a:r>
            <a:r>
              <a:rPr lang="ja-JP" altLang="ja-JP" dirty="0">
                <a:latin typeface="MS Gothic" panose="020B0609070205080204" pitchFamily="49" charset="-128"/>
                <a:ea typeface="MS Gothic" panose="020B0609070205080204" pitchFamily="49" charset="-128"/>
              </a:rPr>
              <a:t>両親にとってもホームタウンだと思っていましたが、Facebookで父にいただいた追悼コメントを読むと、実は両親はウィネトカよりもバトルクリークに長く住んでいたことがわかりました。バトルクリークでも、大勢の方々を家に迎え入れていたようです。私の両親を「アメリカのお父さん、お母さん」と表現する投稿を多くいただきました。父も母も、バトルクリークでもお互い支え合う大家族に囲まれていたのだと思います。</a:t>
            </a:r>
          </a:p>
          <a:p>
            <a:pPr marL="0" indent="0">
              <a:buNone/>
            </a:pPr>
            <a:r>
              <a:rPr lang="ja-JP" altLang="ja-JP" dirty="0">
                <a:latin typeface="MS Gothic" panose="020B0609070205080204" pitchFamily="49" charset="-128"/>
                <a:ea typeface="MS Gothic" panose="020B0609070205080204" pitchFamily="49" charset="-128"/>
              </a:rPr>
              <a:t>お集まりいただいた皆さんをはじめ、生前、多くの方々に親しくお付き合いいただいたこと、改めてお礼申し上げます。今後とも、変わらぬお付き合いをお願い申し上げます。</a:t>
            </a:r>
          </a:p>
          <a:p>
            <a:pPr marL="0" indent="0">
              <a:buNone/>
            </a:pPr>
            <a:endParaRPr kumimoji="1" lang="ja-JP" alt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745336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8807DCD-E0BB-7447-A5EB-A21AE52A7B60}"/>
              </a:ext>
            </a:extLst>
          </p:cNvPr>
          <p:cNvSpPr>
            <a:spLocks noGrp="1"/>
          </p:cNvSpPr>
          <p:nvPr>
            <p:ph type="title" idx="4294967295"/>
          </p:nvPr>
        </p:nvSpPr>
        <p:spPr>
          <a:xfrm>
            <a:off x="8643193" y="489507"/>
            <a:ext cx="3091607" cy="4285693"/>
          </a:xfrm>
          <a:prstGeom prst="rect">
            <a:avLst/>
          </a:prstGeom>
        </p:spPr>
        <p:txBody>
          <a:bodyPr anchor="b">
            <a:normAutofit/>
          </a:bodyPr>
          <a:lstStyle/>
          <a:p>
            <a:r>
              <a:rPr lang="en-US" altLang="ja-JP" sz="3600" dirty="0">
                <a:latin typeface="Arial" panose="020B0604020202020204" pitchFamily="34" charset="0"/>
                <a:cs typeface="Arial" panose="020B0604020202020204" pitchFamily="34" charset="0"/>
              </a:rPr>
              <a:t>Presentation of the Mizuta family and remarks: </a:t>
            </a:r>
            <a:br>
              <a:rPr lang="en-US" altLang="ja-JP" sz="3600" dirty="0">
                <a:latin typeface="Arial" panose="020B0604020202020204" pitchFamily="34" charset="0"/>
                <a:cs typeface="Arial" panose="020B0604020202020204" pitchFamily="34" charset="0"/>
              </a:rPr>
            </a:br>
            <a:r>
              <a:rPr lang="en-US" altLang="ja-JP" sz="3600" dirty="0">
                <a:latin typeface="Arial" panose="020B0604020202020204" pitchFamily="34" charset="0"/>
                <a:cs typeface="Arial" panose="020B0604020202020204" pitchFamily="34" charset="0"/>
              </a:rPr>
              <a:t>Naoto Mizuta</a:t>
            </a:r>
            <a:br>
              <a:rPr lang="en-US" altLang="ja-JP" sz="3200" dirty="0">
                <a:latin typeface="Arial" panose="020B0604020202020204" pitchFamily="34" charset="0"/>
                <a:cs typeface="Arial" panose="020B0604020202020204" pitchFamily="34" charset="0"/>
              </a:rPr>
            </a:br>
            <a:r>
              <a:rPr lang="en-US" altLang="ja-JP" sz="3200" dirty="0">
                <a:latin typeface="Arial" panose="020B0604020202020204" pitchFamily="34" charset="0"/>
                <a:cs typeface="Arial" panose="020B0604020202020204" pitchFamily="34" charset="0"/>
              </a:rPr>
              <a:t>   </a:t>
            </a:r>
            <a:br>
              <a:rPr lang="en-US" altLang="ja-JP" sz="3200" dirty="0">
                <a:latin typeface="Arial" panose="020B0604020202020204" pitchFamily="34" charset="0"/>
                <a:cs typeface="Arial" panose="020B0604020202020204" pitchFamily="34" charset="0"/>
              </a:rPr>
            </a:br>
            <a:r>
              <a:rPr lang="ja-JP" altLang="en-US" sz="3200">
                <a:latin typeface="Arial" panose="020B0604020202020204" pitchFamily="34" charset="0"/>
                <a:cs typeface="Arial" panose="020B0604020202020204" pitchFamily="34" charset="0"/>
              </a:rPr>
              <a:t>水田直人さん</a:t>
            </a:r>
            <a:endParaRPr kumimoji="1" lang="ja-JP" altLang="en-US" sz="3200">
              <a:latin typeface="Arial" panose="020B0604020202020204" pitchFamily="34" charset="0"/>
              <a:cs typeface="Arial" panose="020B0604020202020204" pitchFamily="34" charset="0"/>
            </a:endParaRPr>
          </a:p>
        </p:txBody>
      </p:sp>
      <p:pic>
        <p:nvPicPr>
          <p:cNvPr id="7" name="図 6" descr="パーティーでケーキを切っている新郎新婦&#10;&#10;低い精度で自動的に生成された説明">
            <a:extLst>
              <a:ext uri="{FF2B5EF4-FFF2-40B4-BE49-F238E27FC236}">
                <a16:creationId xmlns:a16="http://schemas.microsoft.com/office/drawing/2014/main" id="{501F224A-251A-6746-AAB3-2D7CC7B3EEB6}"/>
              </a:ext>
            </a:extLst>
          </p:cNvPr>
          <p:cNvPicPr>
            <a:picLocks noChangeAspect="1"/>
          </p:cNvPicPr>
          <p:nvPr/>
        </p:nvPicPr>
        <p:blipFill rotWithShape="1">
          <a:blip r:embed="rId2" cstate="screen">
            <a:alphaModFix/>
            <a:extLst>
              <a:ext uri="{BEBA8EAE-BF5A-486C-A8C5-ECC9F3942E4B}">
                <a14:imgProps xmlns:a14="http://schemas.microsoft.com/office/drawing/2010/main">
                  <a14:imgLayer r:embed="rId3">
                    <a14:imgEffect>
                      <a14:colorTemperature colorTemp="59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58566" y="636104"/>
            <a:ext cx="7756729" cy="6125178"/>
          </a:xfrm>
          <a:prstGeom prst="rect">
            <a:avLst/>
          </a:prstGeom>
        </p:spPr>
      </p:pic>
      <p:sp>
        <p:nvSpPr>
          <p:cNvPr id="3" name="コンテンツ プレースホルダー 2">
            <a:extLst>
              <a:ext uri="{FF2B5EF4-FFF2-40B4-BE49-F238E27FC236}">
                <a16:creationId xmlns:a16="http://schemas.microsoft.com/office/drawing/2014/main" id="{FF33C88E-713F-2D4D-A11A-D3896D121A93}"/>
              </a:ext>
            </a:extLst>
          </p:cNvPr>
          <p:cNvSpPr>
            <a:spLocks noGrp="1"/>
          </p:cNvSpPr>
          <p:nvPr>
            <p:ph idx="4294967295"/>
          </p:nvPr>
        </p:nvSpPr>
        <p:spPr>
          <a:xfrm>
            <a:off x="8527283" y="5577371"/>
            <a:ext cx="2942813" cy="3540265"/>
          </a:xfrm>
          <a:prstGeom prst="rect">
            <a:avLst/>
          </a:prstGeom>
        </p:spPr>
        <p:txBody>
          <a:bodyPr>
            <a:normAutofit/>
          </a:bodyPr>
          <a:lstStyle/>
          <a:p>
            <a:endParaRPr kumimoji="1" lang="en-US" altLang="ja-JP" sz="2000" dirty="0"/>
          </a:p>
          <a:p>
            <a:endParaRPr kumimoji="1" lang="ja-JP" altLang="en-US" sz="200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5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C6E4D-D513-3048-9067-093C02295D3D}"/>
              </a:ext>
            </a:extLst>
          </p:cNvPr>
          <p:cNvSpPr>
            <a:spLocks noGrp="1"/>
          </p:cNvSpPr>
          <p:nvPr>
            <p:ph type="title" idx="4294967295"/>
          </p:nvPr>
        </p:nvSpPr>
        <p:spPr>
          <a:xfrm>
            <a:off x="1338438" y="613599"/>
            <a:ext cx="9515124" cy="3823816"/>
          </a:xfrm>
          <a:prstGeom prst="rect">
            <a:avLst/>
          </a:prstGeom>
        </p:spPr>
        <p:txBody>
          <a:bodyPr>
            <a:noAutofit/>
          </a:bodyPr>
          <a:lstStyle/>
          <a:p>
            <a:r>
              <a:rPr lang="en-US" altLang="ja-JP" sz="3200" dirty="0">
                <a:latin typeface="Calibri" panose="020F0502020204030204" pitchFamily="34" charset="0"/>
                <a:cs typeface="Calibri" panose="020F0502020204030204" pitchFamily="34" charset="0"/>
              </a:rPr>
              <a:t>As it turned out, when I wore his jacket and pant, they exactly fit to my body; i.e., length of his jacket and waist and legs of his pant.  As Takako san expected, I have shot legs exactly like Yuki’s.  Everyone, don’t you think these fit exactly to me? </a:t>
            </a:r>
            <a:br>
              <a:rPr lang="en-US" altLang="ja-JP" sz="3200" dirty="0">
                <a:latin typeface="Calibri" panose="020F0502020204030204" pitchFamily="34" charset="0"/>
                <a:cs typeface="Calibri" panose="020F0502020204030204" pitchFamily="34" charset="0"/>
              </a:rPr>
            </a:br>
            <a:br>
              <a:rPr lang="ja-JP"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This past several weeks, every time I wore Yuki san’s jacket and pant, it is reminded that Yuki san is in heaven with Christ in complete peace.  In the Bible,  we were taught to put off your old self not knowing Jesus Christ, and to put on the new self-giving by Jesus Christ, created to be like God in true righteousness and holiness.</a:t>
            </a:r>
            <a:br>
              <a:rPr lang="ja-JP" altLang="ja-JP" sz="3200" dirty="0">
                <a:latin typeface="Calibri" panose="020F0502020204030204" pitchFamily="34" charset="0"/>
                <a:cs typeface="Calibri" panose="020F0502020204030204" pitchFamily="34" charset="0"/>
              </a:rPr>
            </a:b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768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EDB4861-9EBD-DE4A-B45C-E7D199EE1E4D}"/>
              </a:ext>
            </a:extLst>
          </p:cNvPr>
          <p:cNvSpPr txBox="1"/>
          <p:nvPr/>
        </p:nvSpPr>
        <p:spPr>
          <a:xfrm>
            <a:off x="1375271" y="518424"/>
            <a:ext cx="9685663" cy="3970318"/>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ここにおられるシカゴの皆さん、こんばんは。</a:t>
            </a:r>
          </a:p>
          <a:p>
            <a:r>
              <a:rPr lang="ja-JP" altLang="ja-JP" sz="2800">
                <a:latin typeface="MS Gothic" panose="020B0609070205080204" pitchFamily="49" charset="-128"/>
                <a:ea typeface="MS Gothic" panose="020B0609070205080204" pitchFamily="49" charset="-128"/>
              </a:rPr>
              <a:t>そして、日本におられる皆さん、おはようございます。</a:t>
            </a:r>
          </a:p>
          <a:p>
            <a:r>
              <a:rPr lang="ja-JP" altLang="ja-JP" sz="2800">
                <a:latin typeface="MS Gothic" panose="020B0609070205080204" pitchFamily="49" charset="-128"/>
                <a:ea typeface="MS Gothic" panose="020B0609070205080204" pitchFamily="49" charset="-128"/>
              </a:rPr>
              <a:t>私は水田幸直の末息子の直人と申します。</a:t>
            </a:r>
          </a:p>
          <a:p>
            <a:r>
              <a:rPr lang="ja-JP" altLang="ja-JP" sz="2800">
                <a:latin typeface="MS Gothic" panose="020B0609070205080204" pitchFamily="49" charset="-128"/>
                <a:ea typeface="MS Gothic" panose="020B0609070205080204" pitchFamily="49" charset="-128"/>
              </a:rPr>
              <a:t>最初に私が代表して私の家族をご紹介します。姉の裕子と</a:t>
            </a:r>
            <a:endParaRPr lang="en-US" altLang="ja-JP" sz="2800" dirty="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その夫マーク</a:t>
            </a:r>
            <a:r>
              <a:rPr lang="ja-JP" altLang="en-US" sz="2800">
                <a:latin typeface="MS Gothic" panose="020B0609070205080204" pitchFamily="49" charset="-128"/>
                <a:ea typeface="MS Gothic" panose="020B0609070205080204" pitchFamily="49" charset="-128"/>
              </a:rPr>
              <a:t>です</a:t>
            </a:r>
            <a:r>
              <a:rPr lang="ja-JP" altLang="ja-JP" sz="2800">
                <a:latin typeface="MS Gothic" panose="020B0609070205080204" pitchFamily="49" charset="-128"/>
                <a:ea typeface="MS Gothic" panose="020B0609070205080204" pitchFamily="49" charset="-128"/>
              </a:rPr>
              <a:t>。そしてその長男の</a:t>
            </a:r>
            <a:r>
              <a:rPr lang="en-US" altLang="ja-JP" sz="2800" dirty="0" err="1">
                <a:latin typeface="MS Gothic" panose="020B0609070205080204" pitchFamily="49" charset="-128"/>
                <a:ea typeface="MS Gothic" panose="020B0609070205080204" pitchFamily="49" charset="-128"/>
              </a:rPr>
              <a:t>Tomo</a:t>
            </a:r>
            <a:r>
              <a:rPr lang="ja-JP" altLang="ja-JP" sz="2800">
                <a:latin typeface="MS Gothic" panose="020B0609070205080204" pitchFamily="49" charset="-128"/>
                <a:ea typeface="MS Gothic" panose="020B0609070205080204" pitchFamily="49" charset="-128"/>
              </a:rPr>
              <a:t>と娘の夏実。兄の健一と妻の</a:t>
            </a:r>
            <a:r>
              <a:rPr lang="ja-JP" altLang="en-US" sz="2800">
                <a:latin typeface="MS Gothic" panose="020B0609070205080204" pitchFamily="49" charset="-128"/>
                <a:ea typeface="MS Gothic" panose="020B0609070205080204" pitchFamily="49" charset="-128"/>
              </a:rPr>
              <a:t>亜紀</a:t>
            </a:r>
            <a:r>
              <a:rPr lang="ja-JP" altLang="ja-JP" sz="2800">
                <a:latin typeface="MS Gothic" panose="020B0609070205080204" pitchFamily="49" charset="-128"/>
                <a:ea typeface="MS Gothic" panose="020B0609070205080204" pitchFamily="49" charset="-128"/>
              </a:rPr>
              <a:t>子、そしてその長女</a:t>
            </a:r>
            <a:r>
              <a:rPr lang="en-US" altLang="ja-JP" sz="2800" dirty="0">
                <a:latin typeface="MS Gothic" panose="020B0609070205080204" pitchFamily="49" charset="-128"/>
                <a:ea typeface="MS Gothic" panose="020B0609070205080204" pitchFamily="49" charset="-128"/>
              </a:rPr>
              <a:t>Hana</a:t>
            </a:r>
            <a:r>
              <a:rPr lang="ja-JP" altLang="ja-JP" sz="2800">
                <a:latin typeface="MS Gothic" panose="020B0609070205080204" pitchFamily="49" charset="-128"/>
                <a:ea typeface="MS Gothic" panose="020B0609070205080204" pitchFamily="49" charset="-128"/>
              </a:rPr>
              <a:t>と長男</a:t>
            </a:r>
            <a:r>
              <a:rPr lang="en-US" altLang="ja-JP" sz="2800" dirty="0">
                <a:latin typeface="MS Gothic" panose="020B0609070205080204" pitchFamily="49" charset="-128"/>
                <a:ea typeface="MS Gothic" panose="020B0609070205080204" pitchFamily="49" charset="-128"/>
              </a:rPr>
              <a:t>Kai</a:t>
            </a:r>
            <a:r>
              <a:rPr lang="ja-JP" altLang="ja-JP" sz="2800">
                <a:latin typeface="MS Gothic" panose="020B0609070205080204" pitchFamily="49" charset="-128"/>
                <a:ea typeface="MS Gothic" panose="020B0609070205080204" pitchFamily="49" charset="-128"/>
              </a:rPr>
              <a:t>です。私の妻は</a:t>
            </a:r>
            <a:r>
              <a:rPr lang="en-US" altLang="ja-JP" sz="2800" dirty="0">
                <a:latin typeface="MS Gothic" panose="020B0609070205080204" pitchFamily="49" charset="-128"/>
                <a:ea typeface="MS Gothic" panose="020B0609070205080204" pitchFamily="49" charset="-128"/>
              </a:rPr>
              <a:t>Chloe</a:t>
            </a:r>
            <a:r>
              <a:rPr lang="ja-JP" altLang="ja-JP" sz="2800">
                <a:latin typeface="MS Gothic" panose="020B0609070205080204" pitchFamily="49" charset="-128"/>
                <a:ea typeface="MS Gothic" panose="020B0609070205080204" pitchFamily="49" charset="-128"/>
              </a:rPr>
              <a:t>で、娘たちは</a:t>
            </a:r>
            <a:r>
              <a:rPr lang="en-US" altLang="ja-JP" sz="2800" dirty="0">
                <a:latin typeface="MS Gothic" panose="020B0609070205080204" pitchFamily="49" charset="-128"/>
                <a:ea typeface="MS Gothic" panose="020B0609070205080204" pitchFamily="49" charset="-128"/>
              </a:rPr>
              <a:t> Miya, Amelie ,Ella</a:t>
            </a:r>
            <a:r>
              <a:rPr lang="ja-JP" altLang="ja-JP" sz="2800">
                <a:latin typeface="MS Gothic" panose="020B0609070205080204" pitchFamily="49" charset="-128"/>
                <a:ea typeface="MS Gothic" panose="020B0609070205080204" pitchFamily="49" charset="-128"/>
              </a:rPr>
              <a:t>の三人です。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1660327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7F5D234-169B-724D-85A1-8C6784450684}"/>
              </a:ext>
            </a:extLst>
          </p:cNvPr>
          <p:cNvSpPr txBox="1"/>
          <p:nvPr/>
        </p:nvSpPr>
        <p:spPr>
          <a:xfrm>
            <a:off x="1718631" y="829354"/>
            <a:ext cx="9210101" cy="2677656"/>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そして、私たちの母である多嘉子を紹介します。私たち３人の母であり、７人の孫の祖母であり、５４年間余り父と一緒に過ごした幸直の妻です。</a:t>
            </a:r>
            <a:endParaRPr lang="en-US" altLang="ja-JP" sz="2800" dirty="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家族の中で母が一番つらい思いをしていると思いますが、強く頑張ってくれています。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432850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9AC6179-083B-9341-987F-9B33D122F57F}"/>
              </a:ext>
            </a:extLst>
          </p:cNvPr>
          <p:cNvSpPr txBox="1"/>
          <p:nvPr/>
        </p:nvSpPr>
        <p:spPr>
          <a:xfrm>
            <a:off x="1520327" y="473724"/>
            <a:ext cx="9551625" cy="3970318"/>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友人の方々、家族の皆様、父を偲んでお集まりくださったことを心から感謝しております。</a:t>
            </a:r>
            <a:endParaRPr lang="en-US" altLang="ja-JP" sz="2800" dirty="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この二年間はコロナで人々は会うこともできない状態でしたので、このように今日、お集まりいただけたことを心から恵みと感じております。</a:t>
            </a:r>
          </a:p>
          <a:p>
            <a:r>
              <a:rPr lang="ja-JP" altLang="ja-JP" sz="2800">
                <a:latin typeface="MS Gothic" panose="020B0609070205080204" pitchFamily="49" charset="-128"/>
                <a:ea typeface="MS Gothic" panose="020B0609070205080204" pitchFamily="49" charset="-128"/>
              </a:rPr>
              <a:t>皆様からいただいている愛とサポートに、言葉に表し尽くせないほど感謝しております。今後ともよろしくお願いいたします。特に母をよろしくお願いいたします。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520351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6B5D09-BA36-6147-A80F-D23CDD69913B}"/>
              </a:ext>
            </a:extLst>
          </p:cNvPr>
          <p:cNvSpPr txBox="1"/>
          <p:nvPr/>
        </p:nvSpPr>
        <p:spPr>
          <a:xfrm>
            <a:off x="605929" y="253388"/>
            <a:ext cx="10785512" cy="4832092"/>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大変な時ではありましたが、私たち家族の一人一人が一緒に助け合って乗り越えて</a:t>
            </a:r>
            <a:r>
              <a:rPr lang="ja-JP" altLang="en-US" sz="2800">
                <a:latin typeface="MS Gothic" panose="020B0609070205080204" pitchFamily="49" charset="-128"/>
                <a:ea typeface="MS Gothic" panose="020B0609070205080204" pitchFamily="49" charset="-128"/>
              </a:rPr>
              <a:t>行</a:t>
            </a:r>
            <a:r>
              <a:rPr lang="ja-JP" altLang="ja-JP" sz="2800">
                <a:latin typeface="MS Gothic" panose="020B0609070205080204" pitchFamily="49" charset="-128"/>
                <a:ea typeface="MS Gothic" panose="020B0609070205080204" pitchFamily="49" charset="-128"/>
              </a:rPr>
              <a:t>けていることにも感謝しています。父を思い出し、ともに懐かしむ時が与えられていることにも感謝です。良い思い出ばかりが次々と押し寄せてくることにも驚いております。</a:t>
            </a:r>
          </a:p>
          <a:p>
            <a:r>
              <a:rPr lang="en-US" altLang="ja-JP" sz="2800" dirty="0">
                <a:latin typeface="MS Gothic" panose="020B0609070205080204" pitchFamily="49" charset="-128"/>
                <a:ea typeface="MS Gothic" panose="020B0609070205080204" pitchFamily="49" charset="-128"/>
              </a:rPr>
              <a:t> </a:t>
            </a:r>
            <a:endParaRPr lang="ja-JP" altLang="ja-JP" sz="280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そして一番大切なことは、父に</a:t>
            </a:r>
            <a:r>
              <a:rPr lang="ja-JP" altLang="en-US" sz="2800">
                <a:latin typeface="MS Gothic" panose="020B0609070205080204" pitchFamily="49" charset="-128"/>
                <a:ea typeface="MS Gothic" panose="020B0609070205080204" pitchFamily="49" charset="-128"/>
              </a:rPr>
              <a:t>「</a:t>
            </a:r>
            <a:r>
              <a:rPr lang="ja-JP" altLang="ja-JP" sz="2800">
                <a:latin typeface="MS Gothic" panose="020B0609070205080204" pitchFamily="49" charset="-128"/>
                <a:ea typeface="MS Gothic" panose="020B0609070205080204" pitchFamily="49" charset="-128"/>
              </a:rPr>
              <a:t>ありがとう</a:t>
            </a:r>
            <a:r>
              <a:rPr lang="ja-JP" altLang="en-US" sz="2800">
                <a:latin typeface="MS Gothic" panose="020B0609070205080204" pitchFamily="49" charset="-128"/>
                <a:ea typeface="MS Gothic" panose="020B0609070205080204" pitchFamily="49" charset="-128"/>
              </a:rPr>
              <a:t>」</a:t>
            </a:r>
            <a:r>
              <a:rPr lang="ja-JP" altLang="ja-JP" sz="2800">
                <a:latin typeface="MS Gothic" panose="020B0609070205080204" pitchFamily="49" charset="-128"/>
                <a:ea typeface="MS Gothic" panose="020B0609070205080204" pitchFamily="49" charset="-128"/>
              </a:rPr>
              <a:t>と言いたいということです。私にとって父は、最高の父でした。もう一度父にもそれを伝えたかったです。感謝していること、愛していることを伝えたかったです。今いる自分は父のおかげです。数えきれないほど感謝してい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1597732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BC4C842-6AD0-DC4A-8821-ACB428775835}"/>
              </a:ext>
            </a:extLst>
          </p:cNvPr>
          <p:cNvSpPr txBox="1"/>
          <p:nvPr/>
        </p:nvSpPr>
        <p:spPr>
          <a:xfrm>
            <a:off x="804231" y="418641"/>
            <a:ext cx="10583537" cy="3108543"/>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パパ、ありがとう</a:t>
            </a:r>
            <a:r>
              <a:rPr lang="en-US" altLang="ja-JP" sz="2800" dirty="0">
                <a:latin typeface="MS Gothic" panose="020B0609070205080204" pitchFamily="49" charset="-128"/>
                <a:ea typeface="MS Gothic" panose="020B0609070205080204" pitchFamily="49" charset="-128"/>
              </a:rPr>
              <a:t>…</a:t>
            </a:r>
            <a:endParaRPr lang="ja-JP" altLang="ja-JP" sz="280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家族の為に犠牲になることを厭わず、いつも何でも喜んでしてくれました。両親にとっては日本にいる方が簡単だったと思いますが、子供たちの将来を考え、シカゴに残る道を選んでくれました。私たち三人がそれぞれ良い人生を送れていることを、父は誇りに思ってくれているのを知ってい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19311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0AE9978-10BC-C441-89ED-5DEC31A73868}"/>
              </a:ext>
            </a:extLst>
          </p:cNvPr>
          <p:cNvSpPr txBox="1"/>
          <p:nvPr/>
        </p:nvSpPr>
        <p:spPr>
          <a:xfrm>
            <a:off x="1123722" y="308472"/>
            <a:ext cx="9705859" cy="3970318"/>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パパ、ありがとう</a:t>
            </a:r>
            <a:r>
              <a:rPr lang="en-US" altLang="ja-JP" sz="2800" dirty="0">
                <a:latin typeface="MS Gothic" panose="020B0609070205080204" pitchFamily="49" charset="-128"/>
                <a:ea typeface="MS Gothic" panose="020B0609070205080204" pitchFamily="49" charset="-128"/>
              </a:rPr>
              <a:t>…</a:t>
            </a:r>
            <a:endParaRPr lang="ja-JP" altLang="ja-JP" sz="2800">
              <a:latin typeface="MS Gothic" panose="020B0609070205080204" pitchFamily="49" charset="-128"/>
              <a:ea typeface="MS Gothic" panose="020B0609070205080204" pitchFamily="49" charset="-128"/>
            </a:endParaRPr>
          </a:p>
          <a:p>
            <a:r>
              <a:rPr lang="ja-JP" altLang="en-US" sz="2800">
                <a:latin typeface="MS Gothic" panose="020B0609070205080204" pitchFamily="49" charset="-128"/>
                <a:ea typeface="MS Gothic" panose="020B0609070205080204" pitchFamily="49" charset="-128"/>
              </a:rPr>
              <a:t>私</a:t>
            </a:r>
            <a:r>
              <a:rPr lang="ja-JP" altLang="ja-JP" sz="2800">
                <a:latin typeface="MS Gothic" panose="020B0609070205080204" pitchFamily="49" charset="-128"/>
                <a:ea typeface="MS Gothic" panose="020B0609070205080204" pitchFamily="49" charset="-128"/>
              </a:rPr>
              <a:t>が子供のころ父は自分の一番大切にしていたエルメスのネクタイを貸してくれました。赤いのと青いのがあったのを覚えています。またスーツもどれでも着せてくれました。たかだか子どものダンスとマナーのクラスのためにとっておきの物を使わせてくれたのです。私は特別に扱われているような気がして、誇らしい気持ちになったのを覚えてい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972754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035902-3785-E74D-8FB9-2F843FF2A263}"/>
              </a:ext>
            </a:extLst>
          </p:cNvPr>
          <p:cNvSpPr txBox="1"/>
          <p:nvPr/>
        </p:nvSpPr>
        <p:spPr>
          <a:xfrm>
            <a:off x="515957" y="451692"/>
            <a:ext cx="11160086" cy="2677656"/>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パパ、ありがとう</a:t>
            </a:r>
            <a:r>
              <a:rPr lang="en-US" altLang="ja-JP" sz="2800" dirty="0">
                <a:latin typeface="MS Gothic" panose="020B0609070205080204" pitchFamily="49" charset="-128"/>
                <a:ea typeface="MS Gothic" panose="020B0609070205080204" pitchFamily="49" charset="-128"/>
              </a:rPr>
              <a:t>…</a:t>
            </a:r>
            <a:endParaRPr lang="ja-JP" altLang="ja-JP" sz="280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父は私が失敗するのも見守ってくれました。それはおそらく、父も若い頃に同じような道を通ったことを思い出しながら、私に一番必要なことだと</a:t>
            </a:r>
            <a:r>
              <a:rPr lang="ja-JP" altLang="en-US" sz="2800">
                <a:latin typeface="MS Gothic" panose="020B0609070205080204" pitchFamily="49" charset="-128"/>
                <a:ea typeface="MS Gothic" panose="020B0609070205080204" pitchFamily="49" charset="-128"/>
              </a:rPr>
              <a:t>思って</a:t>
            </a:r>
            <a:r>
              <a:rPr lang="ja-JP" altLang="ja-JP" sz="2800">
                <a:latin typeface="MS Gothic" panose="020B0609070205080204" pitchFamily="49" charset="-128"/>
                <a:ea typeface="MS Gothic" panose="020B0609070205080204" pitchFamily="49" charset="-128"/>
              </a:rPr>
              <a:t>させてくれたのだと思います。いろいろとありましたが、最後はちゃんとうまく行った</a:t>
            </a:r>
            <a:r>
              <a:rPr lang="ja-JP" altLang="en-US" sz="2800">
                <a:latin typeface="MS Gothic" panose="020B0609070205080204" pitchFamily="49" charset="-128"/>
                <a:ea typeface="MS Gothic" panose="020B0609070205080204" pitchFamily="49" charset="-128"/>
              </a:rPr>
              <a:t>かなと</a:t>
            </a:r>
            <a:r>
              <a:rPr lang="ja-JP" altLang="ja-JP" sz="2800">
                <a:latin typeface="MS Gothic" panose="020B0609070205080204" pitchFamily="49" charset="-128"/>
                <a:ea typeface="MS Gothic" panose="020B0609070205080204" pitchFamily="49" charset="-128"/>
              </a:rPr>
              <a:t>勝手に思っています。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306465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22E6136-0493-7441-95AB-D568E12B91C6}"/>
              </a:ext>
            </a:extLst>
          </p:cNvPr>
          <p:cNvSpPr txBox="1"/>
          <p:nvPr/>
        </p:nvSpPr>
        <p:spPr>
          <a:xfrm>
            <a:off x="638979" y="330506"/>
            <a:ext cx="10587209" cy="3970318"/>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スポーツに対する情熱を育ててくれてありがとう。</a:t>
            </a:r>
          </a:p>
          <a:p>
            <a:r>
              <a:rPr lang="ja-JP" altLang="ja-JP" sz="2800">
                <a:latin typeface="MS Gothic" panose="020B0609070205080204" pitchFamily="49" charset="-128"/>
                <a:ea typeface="MS Gothic" panose="020B0609070205080204" pitchFamily="49" charset="-128"/>
              </a:rPr>
              <a:t>小さい頃からの思い出ですが、父が会社から帰ってきて、裏庭でよくキャッチボールをしました。子どもだからというので手加減せずに、しっかり球を投げてくれたのが嬉しかった。</a:t>
            </a:r>
          </a:p>
          <a:p>
            <a:r>
              <a:rPr lang="en-US" altLang="ja-JP" sz="2800" dirty="0">
                <a:latin typeface="MS Gothic" panose="020B0609070205080204" pitchFamily="49" charset="-128"/>
                <a:ea typeface="MS Gothic" panose="020B0609070205080204" pitchFamily="49" charset="-128"/>
              </a:rPr>
              <a:t> </a:t>
            </a:r>
            <a:endParaRPr lang="ja-JP" altLang="ja-JP" sz="280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ゴルフに一緒に連れていってくれて、いろいろと教えてくれたこと。最初はパースリーから初めて１８ホール、レンジでスイングの練習を何度もしたのを覚えています。もう一度、パパと一緒にゴルフをしたかった。</a:t>
            </a:r>
          </a:p>
        </p:txBody>
      </p:sp>
    </p:spTree>
    <p:extLst>
      <p:ext uri="{BB962C8B-B14F-4D97-AF65-F5344CB8AC3E}">
        <p14:creationId xmlns:p14="http://schemas.microsoft.com/office/powerpoint/2010/main" val="3021932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6C8450F-04B6-3C4A-8BE8-90C7D0F75388}"/>
              </a:ext>
            </a:extLst>
          </p:cNvPr>
          <p:cNvSpPr txBox="1"/>
          <p:nvPr/>
        </p:nvSpPr>
        <p:spPr>
          <a:xfrm>
            <a:off x="874005" y="231354"/>
            <a:ext cx="10443990" cy="3539430"/>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パパ、ありがとう</a:t>
            </a:r>
            <a:r>
              <a:rPr lang="en-US" altLang="ja-JP" sz="2800" dirty="0">
                <a:latin typeface="MS Gothic" panose="020B0609070205080204" pitchFamily="49" charset="-128"/>
                <a:ea typeface="MS Gothic" panose="020B0609070205080204" pitchFamily="49" charset="-128"/>
              </a:rPr>
              <a:t>…</a:t>
            </a:r>
            <a:endParaRPr lang="ja-JP" altLang="ja-JP" sz="280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早朝のアイスホッケーの練習に、数えきれないほど連れていってくれたこと。朝５時に練習を見ている親はパパしかいないことが多かった。ガソリンスタンドで買うプラスチックのコップに入ったコーヒーを片手に。父はたとえ練習でも見ているのが好きで楽しんでくれていたのだと思います。僕のやりたいことに興味を持ってくれてありがとう。</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290496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C6C704A-4900-174B-BD40-4D514E50E848}"/>
              </a:ext>
            </a:extLst>
          </p:cNvPr>
          <p:cNvSpPr txBox="1"/>
          <p:nvPr/>
        </p:nvSpPr>
        <p:spPr>
          <a:xfrm>
            <a:off x="616946" y="330506"/>
            <a:ext cx="10675342" cy="3539430"/>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ウィスコンシン州で試合がある時は、途中にある有名なブラットワースソーセージのサンドイッチとストリングチーズを食べに立ち寄るのが楽しみでした。父も一緒に楽しんでくれましたが、実はもしかしたら父の方がもっと楽しみにしていたかもしれません。安くて美味しい食べ物、ホットドッグ、ハンバーグ、ナッチョ、ラーメンなど肉々しくて脂っこくてしょっぱい食べ物を見つける喜びは、父から受け継いだようです。</a:t>
            </a:r>
            <a:r>
              <a:rPr lang="ja-JP" altLang="en-US" sz="2800">
                <a:latin typeface="MS Gothic" panose="020B0609070205080204" pitchFamily="49" charset="-128"/>
                <a:ea typeface="MS Gothic" panose="020B0609070205080204" pitchFamily="49" charset="-128"/>
              </a:rPr>
              <a:t>。。</a:t>
            </a:r>
            <a:endParaRPr lang="ja-JP" altLang="ja-JP" sz="2800">
              <a:latin typeface="MS Gothic" panose="020B0609070205080204" pitchFamily="49" charset="-128"/>
              <a:ea typeface="MS Gothic" panose="020B0609070205080204" pitchFamily="49" charset="-128"/>
            </a:endParaRP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1027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ADB66-A85E-1342-9C03-402E2189A617}"/>
              </a:ext>
            </a:extLst>
          </p:cNvPr>
          <p:cNvSpPr>
            <a:spLocks noGrp="1"/>
          </p:cNvSpPr>
          <p:nvPr>
            <p:ph type="title" idx="4294967295"/>
          </p:nvPr>
        </p:nvSpPr>
        <p:spPr>
          <a:xfrm>
            <a:off x="1512247" y="723535"/>
            <a:ext cx="8997845" cy="1325563"/>
          </a:xfrm>
          <a:prstGeom prst="rect">
            <a:avLst/>
          </a:prstGeom>
        </p:spPr>
        <p:txBody>
          <a:bodyPr>
            <a:noAutofit/>
          </a:bodyPr>
          <a:lstStyle/>
          <a:p>
            <a:r>
              <a:rPr lang="en-US" altLang="ja-JP" sz="3200" dirty="0">
                <a:latin typeface="Calibri" panose="020F0502020204030204" pitchFamily="34" charset="0"/>
                <a:cs typeface="Calibri" panose="020F0502020204030204" pitchFamily="34" charset="0"/>
              </a:rPr>
              <a:t>When I describe Yuki san in one phrase, I can call him “The father of Japanese mission in the Midwest.”   I am sure that many of you is thinking him as “The father of Japanese mission in the Midwest.</a:t>
            </a:r>
            <a:br>
              <a:rPr lang="en-US" altLang="ja-JP" sz="3200" dirty="0">
                <a:latin typeface="Calibri" panose="020F0502020204030204" pitchFamily="34" charset="0"/>
                <a:cs typeface="Calibri" panose="020F0502020204030204" pitchFamily="34" charset="0"/>
              </a:rPr>
            </a:br>
            <a:br>
              <a:rPr lang="ja-JP"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Personally, I was very close to Yuki san.  He was my first boss at the accounting firm back in 1988; later, he was my client.  Along with Takako san, he acted as a match maker for Yoshi and Emi.  Yuki san and Takako san came to our engagement ceremony in Osaka as well as our wedding back in 1994. As such, Yuki san is “my father in the US.”  I am very thankful.</a:t>
            </a:r>
            <a:br>
              <a:rPr lang="ja-JP" altLang="ja-JP" sz="3200" dirty="0">
                <a:latin typeface="Calibri" panose="020F0502020204030204" pitchFamily="34" charset="0"/>
                <a:cs typeface="Calibri" panose="020F0502020204030204" pitchFamily="34" charset="0"/>
              </a:rPr>
            </a:b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5233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6A78C4-9F4B-7044-9B5B-96501198C9AD}"/>
              </a:ext>
            </a:extLst>
          </p:cNvPr>
          <p:cNvSpPr txBox="1"/>
          <p:nvPr/>
        </p:nvSpPr>
        <p:spPr>
          <a:xfrm>
            <a:off x="1421176" y="440675"/>
            <a:ext cx="9551623" cy="2677656"/>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人を包むような、最高の笑い声をありがとう。</a:t>
            </a:r>
          </a:p>
          <a:p>
            <a:r>
              <a:rPr lang="ja-JP" altLang="ja-JP" sz="2800">
                <a:latin typeface="MS Gothic" panose="020B0609070205080204" pitchFamily="49" charset="-128"/>
                <a:ea typeface="MS Gothic" panose="020B0609070205080204" pitchFamily="49" charset="-128"/>
              </a:rPr>
              <a:t>目をつぶると、父の笑い声が聞こえてきます。心の底から笑っていた。パパの笑いは、喜びと安らぎと平和を家中に響かせてくれた。それが一番懐かしいです。</a:t>
            </a:r>
            <a:endParaRPr lang="en-US" altLang="ja-JP" sz="2800" dirty="0">
              <a:latin typeface="MS Gothic" panose="020B0609070205080204" pitchFamily="49" charset="-128"/>
              <a:ea typeface="MS Gothic" panose="020B0609070205080204" pitchFamily="49" charset="-128"/>
            </a:endParaRPr>
          </a:p>
          <a:p>
            <a:r>
              <a:rPr lang="ja-JP" altLang="ja-JP" sz="2800">
                <a:latin typeface="MS Gothic" panose="020B0609070205080204" pitchFamily="49" charset="-128"/>
                <a:ea typeface="MS Gothic" panose="020B0609070205080204" pitchFamily="49" charset="-128"/>
              </a:rPr>
              <a:t>パパありがとう。</a:t>
            </a:r>
            <a:r>
              <a:rPr lang="en-US" altLang="ja-JP" sz="2800" dirty="0">
                <a:latin typeface="MS Gothic" panose="020B0609070205080204" pitchFamily="49" charset="-128"/>
                <a:ea typeface="MS Gothic" panose="020B0609070205080204" pitchFamily="49" charset="-128"/>
              </a:rPr>
              <a:t>I miss you and I love you.</a:t>
            </a:r>
            <a:endParaRPr lang="ja-JP" altLang="ja-JP" sz="2800">
              <a:latin typeface="MS Gothic" panose="020B0609070205080204" pitchFamily="49" charset="-128"/>
              <a:ea typeface="MS Gothic" panose="020B0609070205080204" pitchFamily="49" charset="-128"/>
            </a:endParaRP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40053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143D953-8396-F448-866C-9A2ECB44CCBC}"/>
              </a:ext>
            </a:extLst>
          </p:cNvPr>
          <p:cNvSpPr txBox="1"/>
          <p:nvPr/>
        </p:nvSpPr>
        <p:spPr>
          <a:xfrm>
            <a:off x="1597446" y="583894"/>
            <a:ext cx="9879628" cy="2246769"/>
          </a:xfrm>
          <a:prstGeom prst="rect">
            <a:avLst/>
          </a:prstGeom>
          <a:noFill/>
        </p:spPr>
        <p:txBody>
          <a:bodyPr wrap="none" rtlCol="0">
            <a:spAutoFit/>
          </a:bodyPr>
          <a:lstStyle/>
          <a:p>
            <a:r>
              <a:rPr lang="ja-JP" altLang="ja-JP" sz="2800">
                <a:latin typeface="MS Gothic" panose="020B0609070205080204" pitchFamily="49" charset="-128"/>
                <a:ea typeface="MS Gothic" panose="020B0609070205080204" pitchFamily="49" charset="-128"/>
              </a:rPr>
              <a:t>今日来てくださった皆さん、本当にありがとうございます。</a:t>
            </a:r>
          </a:p>
          <a:p>
            <a:r>
              <a:rPr lang="ja-JP" altLang="ja-JP" sz="2800">
                <a:latin typeface="MS Gothic" panose="020B0609070205080204" pitchFamily="49" charset="-128"/>
                <a:ea typeface="MS Gothic" panose="020B0609070205080204" pitchFamily="49" charset="-128"/>
              </a:rPr>
              <a:t>父が今日ここに一緒にいるのがわかります。</a:t>
            </a:r>
          </a:p>
          <a:p>
            <a:r>
              <a:rPr lang="ja-JP" altLang="ja-JP" sz="2800">
                <a:latin typeface="MS Gothic" panose="020B0609070205080204" pitchFamily="49" charset="-128"/>
                <a:ea typeface="MS Gothic" panose="020B0609070205080204" pitchFamily="49" charset="-128"/>
              </a:rPr>
              <a:t>父の笑い声が聞こえます。</a:t>
            </a:r>
          </a:p>
          <a:p>
            <a:r>
              <a:rPr lang="ja-JP" altLang="ja-JP" sz="2800">
                <a:latin typeface="MS Gothic" panose="020B0609070205080204" pitchFamily="49" charset="-128"/>
                <a:ea typeface="MS Gothic" panose="020B0609070205080204" pitchFamily="49" charset="-128"/>
              </a:rPr>
              <a:t>父の笑顔が見えます。</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3690240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C834E2D-BC6B-6F42-96A3-B6A78EF627BA}"/>
              </a:ext>
            </a:extLst>
          </p:cNvPr>
          <p:cNvSpPr txBox="1"/>
          <p:nvPr/>
        </p:nvSpPr>
        <p:spPr>
          <a:xfrm>
            <a:off x="631634" y="264404"/>
            <a:ext cx="10928731" cy="4832092"/>
          </a:xfrm>
          <a:prstGeom prst="rect">
            <a:avLst/>
          </a:prstGeom>
          <a:noFill/>
        </p:spPr>
        <p:txBody>
          <a:bodyPr wrap="square" rtlCol="0">
            <a:spAutoFit/>
          </a:bodyPr>
          <a:lstStyle/>
          <a:p>
            <a:r>
              <a:rPr lang="ja-JP" altLang="ja-JP" sz="2800">
                <a:latin typeface="MS Gothic" panose="020B0609070205080204" pitchFamily="49" charset="-128"/>
                <a:ea typeface="MS Gothic" panose="020B0609070205080204" pitchFamily="49" charset="-128"/>
              </a:rPr>
              <a:t>今日来てくださった皆さん、本当にありがとうございます。</a:t>
            </a:r>
          </a:p>
          <a:p>
            <a:r>
              <a:rPr lang="ja-JP" altLang="ja-JP" sz="2800">
                <a:latin typeface="MS Gothic" panose="020B0609070205080204" pitchFamily="49" charset="-128"/>
                <a:ea typeface="MS Gothic" panose="020B0609070205080204" pitchFamily="49" charset="-128"/>
              </a:rPr>
              <a:t>今日は父への感謝の気持ちを述べさせていただきましたが、皆さんにも愛している人に感謝の気持ちをぜひ伝えていただきたいと思います。そして、ご主人に、奥さんに、お子さんに、兄妹に、友だちに</a:t>
            </a:r>
            <a:r>
              <a:rPr lang="ja-JP" altLang="en-US" sz="2800">
                <a:latin typeface="MS Gothic" panose="020B0609070205080204" pitchFamily="49" charset="-128"/>
                <a:ea typeface="MS Gothic" panose="020B0609070205080204" pitchFamily="49" charset="-128"/>
              </a:rPr>
              <a:t>、</a:t>
            </a:r>
            <a:r>
              <a:rPr lang="ja-JP" altLang="ja-JP" sz="2800">
                <a:latin typeface="MS Gothic" panose="020B0609070205080204" pitchFamily="49" charset="-128"/>
                <a:ea typeface="MS Gothic" panose="020B0609070205080204" pitchFamily="49" charset="-128"/>
              </a:rPr>
              <a:t>ハグしてあげてください。</a:t>
            </a:r>
          </a:p>
          <a:p>
            <a:r>
              <a:rPr lang="ja-JP" altLang="ja-JP" sz="2800">
                <a:latin typeface="MS Gothic" panose="020B0609070205080204" pitchFamily="49" charset="-128"/>
                <a:ea typeface="MS Gothic" panose="020B0609070205080204" pitchFamily="49" charset="-128"/>
              </a:rPr>
              <a:t>人生は短いです。いろいろなことが突然やってきます。一番大切なことがわからなくならないように、お互いを喜び、自分の大切にしている人への思いを伝える時を逃さないでいただきたいと思います。</a:t>
            </a:r>
            <a:r>
              <a:rPr lang="ja-JP" altLang="en-US" sz="2800">
                <a:latin typeface="MS Gothic" panose="020B0609070205080204" pitchFamily="49" charset="-128"/>
                <a:ea typeface="MS Gothic" panose="020B0609070205080204" pitchFamily="49" charset="-128"/>
              </a:rPr>
              <a:t>　　　　　　　</a:t>
            </a:r>
            <a:endParaRPr lang="en-US" altLang="ja-JP" sz="2800" dirty="0">
              <a:latin typeface="MS Gothic" panose="020B0609070205080204" pitchFamily="49" charset="-128"/>
              <a:ea typeface="MS Gothic" panose="020B0609070205080204" pitchFamily="49" charset="-128"/>
            </a:endParaRPr>
          </a:p>
          <a:p>
            <a:endParaRPr lang="en-US" altLang="ja-JP" sz="2800" dirty="0">
              <a:latin typeface="MS Gothic" panose="020B0609070205080204" pitchFamily="49" charset="-128"/>
              <a:ea typeface="MS Gothic" panose="020B0609070205080204" pitchFamily="49" charset="-128"/>
            </a:endParaRPr>
          </a:p>
          <a:p>
            <a:r>
              <a:rPr lang="en-US" altLang="ja-JP" sz="2800" dirty="0">
                <a:latin typeface="MS Gothic" panose="020B0609070205080204" pitchFamily="49" charset="-128"/>
                <a:ea typeface="MS Gothic" panose="020B0609070205080204" pitchFamily="49" charset="-128"/>
              </a:rPr>
              <a:t>							</a:t>
            </a:r>
            <a:r>
              <a:rPr lang="ja-JP" altLang="ja-JP" sz="2800">
                <a:latin typeface="MS Gothic" panose="020B0609070205080204" pitchFamily="49" charset="-128"/>
                <a:ea typeface="MS Gothic" panose="020B0609070205080204" pitchFamily="49" charset="-128"/>
              </a:rPr>
              <a:t>ありがとうございました。</a:t>
            </a:r>
          </a:p>
          <a:p>
            <a:endParaRPr kumimoji="1" lang="ja-JP" altLang="en-US" sz="280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220230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5C89F7-4F34-6840-A9A6-1C2BDAE0E538}"/>
              </a:ext>
            </a:extLst>
          </p:cNvPr>
          <p:cNvSpPr>
            <a:spLocks noGrp="1"/>
          </p:cNvSpPr>
          <p:nvPr>
            <p:ph idx="4294967295"/>
          </p:nvPr>
        </p:nvSpPr>
        <p:spPr>
          <a:xfrm>
            <a:off x="838200" y="707495"/>
            <a:ext cx="10515600" cy="5811838"/>
          </a:xfrm>
          <a:prstGeom prst="rect">
            <a:avLst/>
          </a:prstGeom>
        </p:spPr>
        <p:txBody>
          <a:bodyPr>
            <a:normAutofit fontScale="92500"/>
          </a:bodyPr>
          <a:lstStyle/>
          <a:p>
            <a:pPr marL="0" indent="0">
              <a:buNone/>
            </a:pPr>
            <a:r>
              <a:rPr lang="en-US" altLang="ja-JP" b="1" dirty="0"/>
              <a:t>Closing Prayer</a:t>
            </a:r>
            <a:r>
              <a:rPr lang="ja-JP" altLang="en-US" b="1"/>
              <a:t>（祈り）</a:t>
            </a:r>
            <a:r>
              <a:rPr lang="en-US" altLang="ja-JP" b="1" dirty="0"/>
              <a:t>:</a:t>
            </a:r>
            <a:endParaRPr lang="ja-JP" altLang="ja-JP" b="1"/>
          </a:p>
          <a:p>
            <a:pPr marL="0" indent="0">
              <a:buNone/>
            </a:pPr>
            <a:r>
              <a:rPr lang="ja-JP" altLang="en-US"/>
              <a:t>豊かなる恵み深い神よ。あなたは、生と死における唯一の慰めです。</a:t>
            </a:r>
            <a:endParaRPr lang="en-US" altLang="ja-JP" dirty="0"/>
          </a:p>
          <a:p>
            <a:pPr marL="0" indent="0">
              <a:buNone/>
            </a:pPr>
            <a:r>
              <a:rPr lang="ja-JP" altLang="en-US"/>
              <a:t>今、悲しみの中にあるあなたの子ども達をどうか慰めてください。</a:t>
            </a:r>
            <a:endParaRPr lang="en-US" altLang="ja-JP" dirty="0"/>
          </a:p>
          <a:p>
            <a:pPr marL="0" indent="0">
              <a:buNone/>
            </a:pPr>
            <a:r>
              <a:rPr lang="ja-JP" altLang="en-US"/>
              <a:t>あなたの存在と愛の確かさによって、心の重荷を和らげてください。</a:t>
            </a:r>
            <a:endParaRPr lang="en-US" altLang="ja-JP" dirty="0"/>
          </a:p>
          <a:p>
            <a:pPr marL="0" indent="0">
              <a:buNone/>
            </a:pPr>
            <a:r>
              <a:rPr lang="ja-JP" altLang="en-US"/>
              <a:t>主なるキリストにより、あなたが愛する者に約束されたように、この地上とこの時間を超えた永遠の御国を見ることができるように助けてください。</a:t>
            </a:r>
            <a:endParaRPr lang="en-US" altLang="ja-JP" dirty="0"/>
          </a:p>
          <a:p>
            <a:pPr marL="0" indent="0">
              <a:buNone/>
            </a:pPr>
            <a:r>
              <a:rPr lang="ja-JP" altLang="en-US"/>
              <a:t>イエス様、天の父の御心は、すべての人があなたを信じて永遠の命を得、終わりの日に復活させることだとおっしゃいました。</a:t>
            </a:r>
            <a:endParaRPr lang="en-US" altLang="ja-JP" dirty="0"/>
          </a:p>
          <a:p>
            <a:pPr marL="0" indent="0">
              <a:buNone/>
            </a:pPr>
            <a:r>
              <a:rPr lang="ja-JP" altLang="en-US"/>
              <a:t>あなたの子であるユキさんが、キリストと共に復活し、あなたと共におり、永遠の栄光の中で喜びますように。</a:t>
            </a:r>
            <a:endParaRPr lang="en-US" altLang="ja-JP" dirty="0"/>
          </a:p>
          <a:p>
            <a:pPr marL="0" indent="0">
              <a:buNone/>
            </a:pPr>
            <a:r>
              <a:rPr lang="ja-JP" altLang="en-US"/>
              <a:t>そしてここにいる私達が、信仰と信頼と希望と確信をキリストの名に置き、信じ、永遠の命を得ることができますように。</a:t>
            </a:r>
            <a:r>
              <a:rPr lang="en-US" altLang="ja-JP" dirty="0"/>
              <a:t>  </a:t>
            </a:r>
            <a:r>
              <a:rPr lang="ja-JP" altLang="en-US"/>
              <a:t>アーメン。</a:t>
            </a:r>
            <a:endParaRPr lang="en-US" altLang="ja-JP" dirty="0"/>
          </a:p>
          <a:p>
            <a:pPr marL="0" indent="0">
              <a:buNone/>
            </a:pPr>
            <a:endParaRPr kumimoji="1" lang="ja-JP" altLang="en-US"/>
          </a:p>
        </p:txBody>
      </p:sp>
    </p:spTree>
    <p:extLst>
      <p:ext uri="{BB962C8B-B14F-4D97-AF65-F5344CB8AC3E}">
        <p14:creationId xmlns:p14="http://schemas.microsoft.com/office/powerpoint/2010/main" val="1780264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486D2-4AC8-DF4E-A69A-0771470D05CB}"/>
              </a:ext>
            </a:extLst>
          </p:cNvPr>
          <p:cNvSpPr>
            <a:spLocks noGrp="1"/>
          </p:cNvSpPr>
          <p:nvPr>
            <p:ph type="title" idx="4294967295"/>
          </p:nvPr>
        </p:nvSpPr>
        <p:spPr>
          <a:xfrm>
            <a:off x="838200" y="1738576"/>
            <a:ext cx="10515600" cy="1325563"/>
          </a:xfrm>
          <a:prstGeom prst="rect">
            <a:avLst/>
          </a:prstGeom>
        </p:spPr>
        <p:txBody>
          <a:bodyPr>
            <a:noAutofit/>
          </a:bodyPr>
          <a:lstStyle/>
          <a:p>
            <a:r>
              <a:rPr lang="en-US" altLang="ja-JP" sz="3200" dirty="0">
                <a:latin typeface="Arial" panose="020B0604020202020204" pitchFamily="34" charset="0"/>
                <a:cs typeface="Arial" panose="020B0604020202020204" pitchFamily="34" charset="0"/>
              </a:rPr>
              <a:t>Benediction</a:t>
            </a:r>
            <a:r>
              <a:rPr lang="ja-JP" altLang="en-US" sz="3200">
                <a:latin typeface="Arial" panose="020B0604020202020204" pitchFamily="34" charset="0"/>
                <a:cs typeface="Arial" panose="020B0604020202020204" pitchFamily="34" charset="0"/>
              </a:rPr>
              <a:t>（祝祷）</a:t>
            </a:r>
            <a:r>
              <a:rPr lang="en-US" altLang="ja-JP" sz="3200" dirty="0">
                <a:latin typeface="Arial" panose="020B0604020202020204" pitchFamily="34" charset="0"/>
                <a:cs typeface="Arial" panose="020B0604020202020204" pitchFamily="34" charset="0"/>
              </a:rPr>
              <a:t>:</a:t>
            </a:r>
            <a:br>
              <a:rPr lang="en-US" altLang="ja-JP" sz="3200" dirty="0">
                <a:latin typeface="Arial" panose="020B0604020202020204" pitchFamily="34" charset="0"/>
                <a:cs typeface="Arial" panose="020B0604020202020204" pitchFamily="34" charset="0"/>
              </a:rPr>
            </a:br>
            <a:r>
              <a:rPr lang="en-US" altLang="ja-JP" sz="3200" dirty="0">
                <a:latin typeface="Arial" panose="020B0604020202020204" pitchFamily="34" charset="0"/>
                <a:cs typeface="Arial" panose="020B0604020202020204" pitchFamily="34" charset="0"/>
              </a:rPr>
              <a:t> </a:t>
            </a:r>
            <a:br>
              <a:rPr lang="en-US" altLang="ja-JP" sz="3600" dirty="0">
                <a:latin typeface="Arial" panose="020B0604020202020204" pitchFamily="34" charset="0"/>
                <a:cs typeface="Arial" panose="020B0604020202020204" pitchFamily="34" charset="0"/>
              </a:rPr>
            </a:br>
            <a:br>
              <a:rPr lang="en-US" altLang="ja-JP" sz="3600" dirty="0">
                <a:latin typeface="Arial" panose="020B0604020202020204" pitchFamily="34" charset="0"/>
                <a:cs typeface="Arial" panose="020B0604020202020204" pitchFamily="34" charset="0"/>
              </a:rPr>
            </a:br>
            <a:br>
              <a:rPr lang="en-US" altLang="ja-JP" sz="3600" dirty="0">
                <a:latin typeface="Arial" panose="020B0604020202020204" pitchFamily="34" charset="0"/>
                <a:cs typeface="Arial" panose="020B0604020202020204" pitchFamily="34" charset="0"/>
              </a:rPr>
            </a:br>
            <a:endParaRPr kumimoji="1" lang="ja-JP" altLang="en-US" sz="3600" dirty="0">
              <a:latin typeface="Arial" panose="020B0604020202020204" pitchFamily="34" charset="0"/>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93048584-75EB-6A4A-91CA-8DE10BDD8C8C}"/>
              </a:ext>
            </a:extLst>
          </p:cNvPr>
          <p:cNvSpPr>
            <a:spLocks noGrp="1"/>
          </p:cNvSpPr>
          <p:nvPr>
            <p:ph idx="4294967295"/>
          </p:nvPr>
        </p:nvSpPr>
        <p:spPr>
          <a:xfrm>
            <a:off x="892935" y="2246810"/>
            <a:ext cx="10406129" cy="4351338"/>
          </a:xfrm>
          <a:prstGeom prst="rect">
            <a:avLst/>
          </a:prstGeom>
        </p:spPr>
        <p:txBody>
          <a:bodyPr>
            <a:normAutofit/>
          </a:bodyPr>
          <a:lstStyle/>
          <a:p>
            <a:pPr marL="0" indent="0">
              <a:buNone/>
            </a:pPr>
            <a:endParaRPr lang="en-US" altLang="ja-JP" sz="3200" b="1" dirty="0"/>
          </a:p>
          <a:p>
            <a:pPr marL="0" indent="0">
              <a:buNone/>
            </a:pPr>
            <a:r>
              <a:rPr lang="ja-JP" altLang="en-US" sz="3200" b="1"/>
              <a:t>「どうか望みの神が、信仰から来るあらゆる喜びと　　　</a:t>
            </a:r>
            <a:endParaRPr lang="en-US" altLang="ja-JP" sz="3200" b="1" dirty="0"/>
          </a:p>
          <a:p>
            <a:pPr marL="0" indent="0">
              <a:buNone/>
            </a:pPr>
            <a:r>
              <a:rPr lang="ja-JP" altLang="en-US" sz="3200" b="1"/>
              <a:t>　平安とをあなた方に満たし、聖霊の力によって、　　</a:t>
            </a:r>
            <a:endParaRPr lang="en-US" altLang="ja-JP" sz="3200" b="1" dirty="0"/>
          </a:p>
          <a:p>
            <a:pPr marL="0" indent="0">
              <a:buNone/>
            </a:pPr>
            <a:r>
              <a:rPr lang="ja-JP" altLang="en-US" sz="3200" b="1"/>
              <a:t>　あなた方を望みに溢れさせて下さいますように！」</a:t>
            </a:r>
            <a:endParaRPr lang="en-US" altLang="ja-JP" sz="3200" b="1" dirty="0"/>
          </a:p>
          <a:p>
            <a:pPr marL="0" indent="0">
              <a:buNone/>
            </a:pPr>
            <a:r>
              <a:rPr lang="en-US" altLang="ja-JP" sz="2400" dirty="0"/>
              <a:t>						 </a:t>
            </a:r>
            <a:r>
              <a:rPr lang="ja-JP" altLang="en-US" sz="2400"/>
              <a:t>（ローマ人への手紙</a:t>
            </a:r>
            <a:r>
              <a:rPr lang="en-US" altLang="ja-JP" sz="2400" dirty="0"/>
              <a:t> 15:13</a:t>
            </a:r>
            <a:r>
              <a:rPr lang="ja-JP" altLang="en-US" sz="2400"/>
              <a:t>）</a:t>
            </a:r>
            <a:endParaRPr kumimoji="1" lang="ja-JP" altLang="en-US" sz="2400"/>
          </a:p>
        </p:txBody>
      </p:sp>
    </p:spTree>
    <p:extLst>
      <p:ext uri="{BB962C8B-B14F-4D97-AF65-F5344CB8AC3E}">
        <p14:creationId xmlns:p14="http://schemas.microsoft.com/office/powerpoint/2010/main" val="1100300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コンテンツ プレースホルダー 10" descr="ポーズをとる男性たち&#10;&#10;自動的に生成された説明">
            <a:extLst>
              <a:ext uri="{FF2B5EF4-FFF2-40B4-BE49-F238E27FC236}">
                <a16:creationId xmlns:a16="http://schemas.microsoft.com/office/drawing/2014/main" id="{E539B9AA-B8D0-7942-B0DE-833E044E86FA}"/>
              </a:ext>
            </a:extLst>
          </p:cNvPr>
          <p:cNvPicPr>
            <a:picLocks noGrp="1" noChangeAspect="1"/>
          </p:cNvPicPr>
          <p:nvPr>
            <p:ph idx="4294967295"/>
          </p:nvPr>
        </p:nvPicPr>
        <p:blipFill rotWithShape="1">
          <a:blip r:embed="rId2" cstate="screen">
            <a:alphaModFix/>
            <a:extLst>
              <a:ext uri="{BEBA8EAE-BF5A-486C-A8C5-ECC9F3942E4B}">
                <a14:imgProps xmlns:a14="http://schemas.microsoft.com/office/drawing/2010/main">
                  <a14:imgLayer r:embed="rId3">
                    <a14:imgEffect>
                      <a14:sharpenSoften amount="25000"/>
                    </a14:imgEffect>
                    <a14:imgEffect>
                      <a14:colorTemperature colorTemp="59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98681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D43-9B66-604D-96A4-4122631BBFCA}"/>
              </a:ext>
            </a:extLst>
          </p:cNvPr>
          <p:cNvSpPr>
            <a:spLocks noGrp="1"/>
          </p:cNvSpPr>
          <p:nvPr>
            <p:ph type="title" idx="4294967295"/>
          </p:nvPr>
        </p:nvSpPr>
        <p:spPr>
          <a:xfrm>
            <a:off x="1016641" y="1499560"/>
            <a:ext cx="10158718" cy="1325563"/>
          </a:xfrm>
          <a:prstGeom prst="rect">
            <a:avLst/>
          </a:prstGeom>
        </p:spPr>
        <p:txBody>
          <a:bodyPr>
            <a:noAutofit/>
          </a:bodyPr>
          <a:lstStyle/>
          <a:p>
            <a:r>
              <a:rPr lang="en-US" altLang="ja-JP" sz="3200" dirty="0">
                <a:latin typeface="Calibri" panose="020F0502020204030204" pitchFamily="34" charset="0"/>
                <a:cs typeface="Calibri" panose="020F0502020204030204" pitchFamily="34" charset="0"/>
              </a:rPr>
              <a:t>At the end of the last year, I had a chance to talk to Yuki san.  He told me two things. First, he told me that he is very thankful that Yuko, Ken and Nao have wonderful families. </a:t>
            </a:r>
            <a:br>
              <a:rPr lang="en-US" altLang="ja-JP" sz="3200" dirty="0">
                <a:latin typeface="Calibri" panose="020F0502020204030204" pitchFamily="34" charset="0"/>
                <a:cs typeface="Calibri" panose="020F0502020204030204" pitchFamily="34" charset="0"/>
              </a:rPr>
            </a:br>
            <a:br>
              <a:rPr lang="en-US"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Second, he told me that he would have never become a Christian unless he had not come to Chicago.     </a:t>
            </a:r>
            <a:br>
              <a:rPr lang="ja-JP"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Yuki-san is now alive in the presence of the Father and the Son in heaven. We thank God that we are blessed to be able to walk with hope.</a:t>
            </a:r>
            <a:br>
              <a:rPr lang="ja-JP" altLang="ja-JP" sz="3200" dirty="0">
                <a:latin typeface="Calibri" panose="020F0502020204030204" pitchFamily="34" charset="0"/>
                <a:cs typeface="Calibri" panose="020F0502020204030204" pitchFamily="34" charset="0"/>
              </a:rPr>
            </a:br>
            <a:endParaRPr kumimoji="1" lang="ja-JP" alt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593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F58645-8C89-924C-9B30-7D10FFF4481A}"/>
              </a:ext>
            </a:extLst>
          </p:cNvPr>
          <p:cNvSpPr>
            <a:spLocks noGrp="1"/>
          </p:cNvSpPr>
          <p:nvPr>
            <p:ph type="title" idx="4294967295"/>
          </p:nvPr>
        </p:nvSpPr>
        <p:spPr>
          <a:xfrm>
            <a:off x="906503" y="1075945"/>
            <a:ext cx="10077314" cy="1325563"/>
          </a:xfrm>
          <a:prstGeom prst="rect">
            <a:avLst/>
          </a:prstGeom>
        </p:spPr>
        <p:txBody>
          <a:bodyPr>
            <a:noAutofit/>
          </a:bodyPr>
          <a:lstStyle/>
          <a:p>
            <a:r>
              <a:rPr lang="en-US" altLang="ja-JP" sz="3200" dirty="0">
                <a:latin typeface="Calibri" panose="020F0502020204030204" pitchFamily="34" charset="0"/>
                <a:cs typeface="Calibri" panose="020F0502020204030204" pitchFamily="34" charset="0"/>
              </a:rPr>
              <a:t>In the end, let me read from the Bible and pray.</a:t>
            </a:r>
            <a:br>
              <a:rPr lang="en-US" altLang="ja-JP" sz="3200" dirty="0">
                <a:latin typeface="Calibri" panose="020F0502020204030204" pitchFamily="34" charset="0"/>
                <a:cs typeface="Calibri" panose="020F0502020204030204" pitchFamily="34" charset="0"/>
              </a:rPr>
            </a:br>
            <a:br>
              <a:rPr lang="ja-JP" altLang="ja-JP" sz="3200" dirty="0">
                <a:latin typeface="Calibri" panose="020F0502020204030204" pitchFamily="34" charset="0"/>
                <a:cs typeface="Calibri" panose="020F0502020204030204" pitchFamily="34" charset="0"/>
              </a:rPr>
            </a:br>
            <a:r>
              <a:rPr lang="ja-JP" altLang="ja-JP" sz="3200" dirty="0">
                <a:latin typeface="MS Gothic" panose="020B0609070205080204" pitchFamily="49" charset="-128"/>
                <a:ea typeface="MS Gothic" panose="020B0609070205080204" pitchFamily="49" charset="-128"/>
                <a:cs typeface="Calibri" panose="020F0502020204030204" pitchFamily="34" charset="0"/>
              </a:rPr>
              <a:t>「神は、実に、そのひとり子をお与えになったほどに、世を愛された。それは御子を信じる者</a:t>
            </a:r>
            <a:r>
              <a:rPr lang="ja-JP" altLang="ja-JP" sz="3200">
                <a:latin typeface="MS Gothic" panose="020B0609070205080204" pitchFamily="49" charset="-128"/>
                <a:ea typeface="MS Gothic" panose="020B0609070205080204" pitchFamily="49" charset="-128"/>
                <a:cs typeface="Calibri" panose="020F0502020204030204" pitchFamily="34" charset="0"/>
              </a:rPr>
              <a:t>が、</a:t>
            </a:r>
            <a:r>
              <a:rPr lang="ja-JP" altLang="en-US" sz="3200">
                <a:latin typeface="MS Gothic" panose="020B0609070205080204" pitchFamily="49" charset="-128"/>
                <a:ea typeface="MS Gothic" panose="020B0609070205080204" pitchFamily="49" charset="-128"/>
                <a:cs typeface="Calibri" panose="020F0502020204030204" pitchFamily="34" charset="0"/>
              </a:rPr>
              <a:t>一人</a:t>
            </a:r>
            <a:r>
              <a:rPr lang="ja-JP" altLang="ja-JP" sz="3200">
                <a:latin typeface="MS Gothic" panose="020B0609070205080204" pitchFamily="49" charset="-128"/>
                <a:ea typeface="MS Gothic" panose="020B0609070205080204" pitchFamily="49" charset="-128"/>
                <a:cs typeface="Calibri" panose="020F0502020204030204" pitchFamily="34" charset="0"/>
              </a:rPr>
              <a:t>と</a:t>
            </a:r>
            <a:r>
              <a:rPr lang="ja-JP" altLang="ja-JP" sz="3200" dirty="0">
                <a:latin typeface="MS Gothic" panose="020B0609070205080204" pitchFamily="49" charset="-128"/>
                <a:ea typeface="MS Gothic" panose="020B0609070205080204" pitchFamily="49" charset="-128"/>
                <a:cs typeface="Calibri" panose="020F0502020204030204" pitchFamily="34" charset="0"/>
              </a:rPr>
              <a:t>して滅びることなく、永遠のいのちを持つためである</a:t>
            </a:r>
            <a:r>
              <a:rPr lang="ja-JP" altLang="ja-JP" sz="3200">
                <a:latin typeface="MS Gothic" panose="020B0609070205080204" pitchFamily="49" charset="-128"/>
                <a:ea typeface="MS Gothic" panose="020B0609070205080204" pitchFamily="49" charset="-128"/>
                <a:cs typeface="Calibri" panose="020F0502020204030204" pitchFamily="34" charset="0"/>
              </a:rPr>
              <a:t>。」</a:t>
            </a:r>
            <a:br>
              <a:rPr lang="en-US" altLang="ja-JP" sz="3200" dirty="0">
                <a:latin typeface="MS Gothic" panose="020B0609070205080204" pitchFamily="49" charset="-128"/>
                <a:ea typeface="MS Gothic" panose="020B0609070205080204" pitchFamily="49" charset="-128"/>
                <a:cs typeface="Calibri" panose="020F0502020204030204" pitchFamily="34" charset="0"/>
              </a:rPr>
            </a:br>
            <a:br>
              <a:rPr lang="ja-JP"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“For God so loved the world that he gave his one and only Son, that whoever believes in him shall not perish but have eternal life.” </a:t>
            </a:r>
            <a:br>
              <a:rPr lang="ja-JP" altLang="ja-JP" sz="3200" dirty="0">
                <a:latin typeface="Calibri" panose="020F0502020204030204" pitchFamily="34" charset="0"/>
                <a:cs typeface="Calibri" panose="020F0502020204030204" pitchFamily="34" charset="0"/>
              </a:rPr>
            </a:br>
            <a:br>
              <a:rPr lang="en-US" altLang="ja-JP" sz="3200" dirty="0">
                <a:latin typeface="Calibri" panose="020F0502020204030204" pitchFamily="34" charset="0"/>
                <a:cs typeface="Calibri" panose="020F0502020204030204" pitchFamily="34" charset="0"/>
              </a:rPr>
            </a:br>
            <a:r>
              <a:rPr lang="en-US" altLang="ja-JP" sz="3200" dirty="0">
                <a:latin typeface="Calibri" panose="020F0502020204030204" pitchFamily="34" charset="0"/>
                <a:cs typeface="Calibri" panose="020F0502020204030204" pitchFamily="34" charset="0"/>
              </a:rPr>
              <a:t>Let’s pray.</a:t>
            </a:r>
            <a:br>
              <a:rPr lang="ja-JP" altLang="ja-JP" sz="3600" dirty="0">
                <a:latin typeface="Calibri" panose="020F0502020204030204" pitchFamily="34" charset="0"/>
                <a:cs typeface="Calibri" panose="020F0502020204030204" pitchFamily="34" charset="0"/>
              </a:rPr>
            </a:br>
            <a:endParaRPr kumimoji="1" lang="ja-JP" alt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586943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7744</Words>
  <Application>Microsoft Macintosh PowerPoint</Application>
  <PresentationFormat>Widescreen</PresentationFormat>
  <Paragraphs>207</Paragraphs>
  <Slides>75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Hiragino Maru Gothic ProN W4</vt:lpstr>
      <vt:lpstr>MS Gothic</vt:lpstr>
      <vt:lpstr>游ゴシック</vt:lpstr>
      <vt:lpstr>游ゴシック Light</vt:lpstr>
      <vt:lpstr>Arial</vt:lpstr>
      <vt:lpstr>Calibri</vt:lpstr>
      <vt:lpstr>Helvetica</vt:lpstr>
      <vt:lpstr>Office テーマ</vt:lpstr>
      <vt:lpstr>Memorial Service for  Yuki Mizuta</vt:lpstr>
      <vt:lpstr>PowerPoint Presentation</vt:lpstr>
      <vt:lpstr>PowerPoint Presentation</vt:lpstr>
      <vt:lpstr>Speech: Yoshio Shibazaki　　　     柴崎芳生さん</vt:lpstr>
      <vt:lpstr>My name is Yoshi Shibazaki. Currently, I am elder at Cornerstone Evangelical Free Church.  Today is to celebrate and reflect Yuki san’s life.    I met Yuki san 34 years ago.  As I reflect Yuki san, I recently discovered something new.     Few weeks ago, Takako san called me. “Yoshi, can you come to our house?   I am looking for someone like you with short legs.  I want to give you Yuki’s clothes.  That time, I thought to myself, “My legs are longer than Yuki’s !! ” </vt:lpstr>
      <vt:lpstr>As it turned out, when I wore his jacket and pant, they exactly fit to my body; i.e., length of his jacket and waist and legs of his pant.  As Takako san expected, I have shot legs exactly like Yuki’s.  Everyone, don’t you think these fit exactly to me?   This past several weeks, every time I wore Yuki san’s jacket and pant, it is reminded that Yuki san is in heaven with Christ in complete peace.  In the Bible,  we were taught to put off your old self not knowing Jesus Christ, and to put on the new self-giving by Jesus Christ, created to be like God in true righteousness and holiness. </vt:lpstr>
      <vt:lpstr>When I describe Yuki san in one phrase, I can call him “The father of Japanese mission in the Midwest.”   I am sure that many of you is thinking him as “The father of Japanese mission in the Midwest.  Personally, I was very close to Yuki san.  He was my first boss at the accounting firm back in 1988; later, he was my client.  Along with Takako san, he acted as a match maker for Yoshi and Emi.  Yuki san and Takako san came to our engagement ceremony in Osaka as well as our wedding back in 1994. As such, Yuki san is “my father in the US.”  I am very thankful. </vt:lpstr>
      <vt:lpstr>At the end of the last year, I had a chance to talk to Yuki san.  He told me two things. First, he told me that he is very thankful that Yuko, Ken and Nao have wonderful families.   Second, he told me that he would have never become a Christian unless he had not come to Chicago.      Yuki-san is now alive in the presence of the Father and the Son in heaven. We thank God that we are blessed to be able to walk with hope. </vt:lpstr>
      <vt:lpstr>In the end, let me read from the Bible and pray.  「神は、実に、そのひとり子をお与えになったほどに、世を愛された。それは御子を信じる者が、一人として滅びることなく、永遠のいのちを持つためである。」  “For God so loved the world that he gave his one and only Son, that whoever believes in him shall not perish but have eternal life.”   Let’s pray. </vt:lpstr>
      <vt:lpstr>Our Father, who art in heaven. We thank you that we can call you "Our Father" through Jesus Christ anytime and anywhere. Today, we thank God from the bottom of our heart as we reflect on the many wonderful ways you had worked through Yuki san's life as a "father on earth.”  We express our heartfelt gratitude to you for Yuki san that he met Jesus Christ, the only begotten Son of God, in Chicago, repented of his sins before God, had his sins forgiven through the cross of Jesus Christ, was  given eternal life, and is still living in heaven.  May God help many of Yuki san’s friends who do not know you to get to know you personally through the Spirit of God. We express our heartfelt gratitude to God for meeting our various "needs" through Yuki san.  We express our sincere gratitude to God that you had worked through Yuki san to protect many of our friends from falling into evil.  We pray in Jesus’ name, Amen. </vt:lpstr>
      <vt:lpstr>PowerPoint Presentation</vt:lpstr>
      <vt:lpstr>Speech: Kiyoko Sturtevant 　　     スタートバント・希世子さん</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Hymn: “Amazing Grace”  (verses 1-2 in Japanese and verses 3-4 in English)</vt:lpstr>
      <vt:lpstr>PowerPoint Presentation</vt:lpstr>
      <vt:lpstr>Speech: Gerda Vanstralen 　           ゲルダ・バンストラーレンさん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Speech: Rev. Ryosuke Iwahashi      岩橋竜介牧師</vt:lpstr>
      <vt:lpstr>PowerPoint Presentation</vt:lpstr>
      <vt:lpstr>PowerPoint Presentation</vt:lpstr>
      <vt:lpstr>PowerPoint Presentation</vt:lpstr>
      <vt:lpstr>PowerPoint Presentation</vt:lpstr>
      <vt:lpstr>PowerPoint Presentation</vt:lpstr>
      <vt:lpstr>PowerPoint Presentation</vt:lpstr>
      <vt:lpstr>Hymn: “What A Friend We Have in Jesus” verses 1-2: cantor and music only verses 3-4: congregational singing（会衆）  3. What a friend we have in Jesus, all our sins and griefs to bear! What a privilege to carry  everything to God in prayer!  O what peace we often forfeit, O what needless pain we bear, all because we do not carry  everything to God in prayer! </vt:lpstr>
      <vt:lpstr>PowerPoint Presentation</vt:lpstr>
      <vt:lpstr>Audio:  Yuki Mizuta (voice only)    水田幸直さん（音声のみ）</vt:lpstr>
      <vt:lpstr>Rev. Fumihito Andy Nakajima    中嶋アンディ史人 牧師    注：ZOOMでの配信の関係上、 メッセージは音声のみでお繋ぎすることとなります。 ご了承ください。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Speech: Kenichi Mizuta 　               水田健一さん</vt:lpstr>
      <vt:lpstr>PowerPoint Presentation</vt:lpstr>
      <vt:lpstr>PowerPoint Presentation</vt:lpstr>
      <vt:lpstr>PowerPoint Presentation</vt:lpstr>
      <vt:lpstr>PowerPoint Presentation</vt:lpstr>
      <vt:lpstr>PowerPoint Presentation</vt:lpstr>
      <vt:lpstr>Presentation of the Mizuta family and remarks:  Naoto Mizuta     水田直人さん</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Benediction（祝祷）: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Memorial Service for  Yuki Mizuta</dc:title>
  <dc:creator>中嶋　アンディ　史人</dc:creator>
  <cp:lastModifiedBy>Ken Mizuta</cp:lastModifiedBy>
  <cp:revision>214</cp:revision>
  <dcterms:created xsi:type="dcterms:W3CDTF">2022-02-10T00:51:28Z</dcterms:created>
  <dcterms:modified xsi:type="dcterms:W3CDTF">2022-03-13T15:30:21Z</dcterms:modified>
</cp:coreProperties>
</file>